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6.xml" ContentType="application/inkml+xml"/>
  <Override PartName="/ppt/ink/ink7.xml" ContentType="application/inkml+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0"/>
  </p:notesMasterIdLst>
  <p:sldIdLst>
    <p:sldId id="256" r:id="rId2"/>
    <p:sldId id="257" r:id="rId3"/>
    <p:sldId id="383" r:id="rId4"/>
    <p:sldId id="258" r:id="rId5"/>
    <p:sldId id="328" r:id="rId6"/>
    <p:sldId id="259" r:id="rId7"/>
    <p:sldId id="384" r:id="rId8"/>
    <p:sldId id="260" r:id="rId9"/>
    <p:sldId id="261" r:id="rId10"/>
    <p:sldId id="385" r:id="rId11"/>
    <p:sldId id="386" r:id="rId12"/>
    <p:sldId id="387" r:id="rId13"/>
    <p:sldId id="262" r:id="rId14"/>
    <p:sldId id="418" r:id="rId15"/>
    <p:sldId id="419" r:id="rId16"/>
    <p:sldId id="420" r:id="rId17"/>
    <p:sldId id="421" r:id="rId18"/>
    <p:sldId id="422" r:id="rId19"/>
    <p:sldId id="423" r:id="rId20"/>
    <p:sldId id="393" r:id="rId21"/>
    <p:sldId id="320" r:id="rId22"/>
    <p:sldId id="297" r:id="rId23"/>
    <p:sldId id="321" r:id="rId24"/>
    <p:sldId id="266" r:id="rId25"/>
    <p:sldId id="268" r:id="rId26"/>
    <p:sldId id="269" r:id="rId27"/>
    <p:sldId id="270" r:id="rId28"/>
    <p:sldId id="392" r:id="rId29"/>
    <p:sldId id="271" r:id="rId30"/>
    <p:sldId id="331" r:id="rId31"/>
    <p:sldId id="391" r:id="rId32"/>
    <p:sldId id="410" r:id="rId33"/>
    <p:sldId id="273" r:id="rId34"/>
    <p:sldId id="359" r:id="rId35"/>
    <p:sldId id="394" r:id="rId36"/>
    <p:sldId id="274" r:id="rId37"/>
    <p:sldId id="360" r:id="rId38"/>
    <p:sldId id="277" r:id="rId39"/>
    <p:sldId id="361" r:id="rId40"/>
    <p:sldId id="278" r:id="rId41"/>
    <p:sldId id="362" r:id="rId42"/>
    <p:sldId id="279" r:id="rId43"/>
    <p:sldId id="363" r:id="rId44"/>
    <p:sldId id="395" r:id="rId45"/>
    <p:sldId id="424" r:id="rId46"/>
    <p:sldId id="388" r:id="rId47"/>
    <p:sldId id="389" r:id="rId48"/>
    <p:sldId id="396" r:id="rId49"/>
    <p:sldId id="354" r:id="rId50"/>
    <p:sldId id="280" r:id="rId51"/>
    <p:sldId id="397" r:id="rId52"/>
    <p:sldId id="414" r:id="rId53"/>
    <p:sldId id="415" r:id="rId54"/>
    <p:sldId id="416" r:id="rId55"/>
    <p:sldId id="417" r:id="rId56"/>
    <p:sldId id="281" r:id="rId57"/>
    <p:sldId id="332" r:id="rId58"/>
    <p:sldId id="398" r:id="rId59"/>
    <p:sldId id="399" r:id="rId60"/>
    <p:sldId id="323" r:id="rId61"/>
    <p:sldId id="283" r:id="rId62"/>
    <p:sldId id="285" r:id="rId63"/>
    <p:sldId id="324" r:id="rId64"/>
    <p:sldId id="286" r:id="rId65"/>
    <p:sldId id="287" r:id="rId66"/>
    <p:sldId id="288" r:id="rId67"/>
    <p:sldId id="289" r:id="rId68"/>
    <p:sldId id="290" r:id="rId69"/>
    <p:sldId id="291" r:id="rId70"/>
    <p:sldId id="292" r:id="rId71"/>
    <p:sldId id="293" r:id="rId72"/>
    <p:sldId id="294" r:id="rId73"/>
    <p:sldId id="326" r:id="rId74"/>
    <p:sldId id="334" r:id="rId75"/>
    <p:sldId id="308" r:id="rId76"/>
    <p:sldId id="330" r:id="rId77"/>
    <p:sldId id="327" r:id="rId78"/>
    <p:sldId id="325" r:id="rId79"/>
    <p:sldId id="299" r:id="rId80"/>
    <p:sldId id="300" r:id="rId81"/>
    <p:sldId id="301" r:id="rId82"/>
    <p:sldId id="302" r:id="rId83"/>
    <p:sldId id="413" r:id="rId84"/>
    <p:sldId id="305" r:id="rId85"/>
    <p:sldId id="306" r:id="rId86"/>
    <p:sldId id="375" r:id="rId87"/>
    <p:sldId id="376" r:id="rId88"/>
    <p:sldId id="377" r:id="rId89"/>
    <p:sldId id="381" r:id="rId90"/>
    <p:sldId id="379" r:id="rId91"/>
    <p:sldId id="380" r:id="rId92"/>
    <p:sldId id="378" r:id="rId93"/>
    <p:sldId id="382" r:id="rId94"/>
    <p:sldId id="401" r:id="rId95"/>
    <p:sldId id="402" r:id="rId96"/>
    <p:sldId id="403" r:id="rId97"/>
    <p:sldId id="404" r:id="rId98"/>
    <p:sldId id="405" r:id="rId99"/>
    <p:sldId id="355" r:id="rId100"/>
    <p:sldId id="356" r:id="rId101"/>
    <p:sldId id="358" r:id="rId102"/>
    <p:sldId id="357" r:id="rId103"/>
    <p:sldId id="406" r:id="rId104"/>
    <p:sldId id="407" r:id="rId105"/>
    <p:sldId id="408" r:id="rId106"/>
    <p:sldId id="409" r:id="rId107"/>
    <p:sldId id="352" r:id="rId108"/>
    <p:sldId id="311"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03" autoAdjust="0"/>
    <p:restoredTop sz="94434" autoAdjust="0"/>
  </p:normalViewPr>
  <p:slideViewPr>
    <p:cSldViewPr>
      <p:cViewPr varScale="1">
        <p:scale>
          <a:sx n="59" d="100"/>
          <a:sy n="59" d="100"/>
        </p:scale>
        <p:origin x="15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07" Type="http://schemas.openxmlformats.org/officeDocument/2006/relationships/slide" Target="slides/slide106.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102" Type="http://schemas.openxmlformats.org/officeDocument/2006/relationships/slide" Target="slides/slide101.xml" /><Relationship Id="rId110" Type="http://schemas.openxmlformats.org/officeDocument/2006/relationships/notesMaster" Target="notesMasters/notesMaster1.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slide" Target="slides/slide94.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13"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slide" Target="slides/slide97.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03" Type="http://schemas.openxmlformats.org/officeDocument/2006/relationships/slide" Target="slides/slide102.xml" /><Relationship Id="rId108" Type="http://schemas.openxmlformats.org/officeDocument/2006/relationships/slide" Target="slides/slide107.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1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6" Type="http://schemas.openxmlformats.org/officeDocument/2006/relationships/slide" Target="slides/slide105.xml" /><Relationship Id="rId114" Type="http://schemas.openxmlformats.org/officeDocument/2006/relationships/tableStyles" Target="tableStyles.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s>
</file>

<file path=ppt/diagrams/_rels/data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image" Target="../media/image14.png" /></Relationships>
</file>

<file path=ppt/diagrams/_rels/drawing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image" Target="../media/image14.png"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0D59A-2D75-478B-A01E-DDE64B45F876}" type="doc">
      <dgm:prSet loTypeId="urn:microsoft.com/office/officeart/2005/8/layout/cycle2" loCatId="cycle" qsTypeId="urn:microsoft.com/office/officeart/2005/8/quickstyle/simple1" qsCatId="simple" csTypeId="urn:microsoft.com/office/officeart/2005/8/colors/colorful5" csCatId="colorful" phldr="1"/>
      <dgm:spPr/>
      <dgm:t>
        <a:bodyPr/>
        <a:lstStyle/>
        <a:p>
          <a:pPr rtl="1"/>
          <a:endParaRPr lang="ar-EG"/>
        </a:p>
      </dgm:t>
    </dgm:pt>
    <dgm:pt modelId="{2B18F66D-1187-449C-9B63-670EECDE54B2}">
      <dgm:prSet phldrT="[Text]" custT="1"/>
      <dgm:spPr/>
      <dgm:t>
        <a:bodyPr/>
        <a:lstStyle/>
        <a:p>
          <a:pPr rtl="1"/>
          <a:r>
            <a:rPr lang="en-US" sz="2800" dirty="0">
              <a:solidFill>
                <a:schemeClr val="tx1"/>
              </a:solidFill>
              <a:latin typeface="Times New Roman" pitchFamily="18" charset="0"/>
              <a:cs typeface="Times New Roman" pitchFamily="18" charset="0"/>
            </a:rPr>
            <a:t>Nursing assessment</a:t>
          </a:r>
          <a:endParaRPr lang="ar-EG" sz="2800" dirty="0">
            <a:solidFill>
              <a:schemeClr val="tx1"/>
            </a:solidFill>
            <a:latin typeface="Times New Roman" pitchFamily="18" charset="0"/>
            <a:cs typeface="Times New Roman" pitchFamily="18" charset="0"/>
          </a:endParaRPr>
        </a:p>
      </dgm:t>
    </dgm:pt>
    <dgm:pt modelId="{4641B869-7AF4-49A2-BAD6-65E969693817}" type="parTrans" cxnId="{4283C3F0-142E-40F6-AFC2-533F1AEB5C06}">
      <dgm:prSet/>
      <dgm:spPr/>
      <dgm:t>
        <a:bodyPr/>
        <a:lstStyle/>
        <a:p>
          <a:pPr rtl="1"/>
          <a:endParaRPr lang="ar-EG"/>
        </a:p>
      </dgm:t>
    </dgm:pt>
    <dgm:pt modelId="{6C50025E-0B6B-4F5D-A5D7-0397DF983039}" type="sibTrans" cxnId="{4283C3F0-142E-40F6-AFC2-533F1AEB5C06}">
      <dgm:prSet/>
      <dgm:spPr/>
      <dgm:t>
        <a:bodyPr/>
        <a:lstStyle/>
        <a:p>
          <a:pPr rtl="1"/>
          <a:endParaRPr lang="ar-EG"/>
        </a:p>
      </dgm:t>
    </dgm:pt>
    <dgm:pt modelId="{EDB2ACB2-5E66-49B1-9735-9307E71F933A}">
      <dgm:prSet phldrT="[Text]" custT="1"/>
      <dgm:spPr/>
      <dgm:t>
        <a:bodyPr/>
        <a:lstStyle/>
        <a:p>
          <a:pPr rtl="1"/>
          <a:r>
            <a:rPr lang="en-US" sz="2800" dirty="0">
              <a:solidFill>
                <a:schemeClr val="tx1"/>
              </a:solidFill>
              <a:latin typeface="Times New Roman" pitchFamily="18" charset="0"/>
              <a:cs typeface="Times New Roman" pitchFamily="18" charset="0"/>
            </a:rPr>
            <a:t>Nursing diagnosis</a:t>
          </a:r>
          <a:endParaRPr lang="ar-EG" sz="2800" dirty="0">
            <a:solidFill>
              <a:schemeClr val="tx1"/>
            </a:solidFill>
            <a:latin typeface="Times New Roman" pitchFamily="18" charset="0"/>
            <a:cs typeface="Times New Roman" pitchFamily="18" charset="0"/>
          </a:endParaRPr>
        </a:p>
      </dgm:t>
    </dgm:pt>
    <dgm:pt modelId="{EDC24D63-CEE2-41A3-A526-179DC2B218C8}" type="parTrans" cxnId="{0DEFD6C9-DF80-4C09-955E-F17A0D9E5664}">
      <dgm:prSet/>
      <dgm:spPr/>
      <dgm:t>
        <a:bodyPr/>
        <a:lstStyle/>
        <a:p>
          <a:pPr rtl="1"/>
          <a:endParaRPr lang="ar-EG"/>
        </a:p>
      </dgm:t>
    </dgm:pt>
    <dgm:pt modelId="{CBDEF2C9-CCC5-4043-9764-70C4D86126C1}" type="sibTrans" cxnId="{0DEFD6C9-DF80-4C09-955E-F17A0D9E5664}">
      <dgm:prSet/>
      <dgm:spPr/>
      <dgm:t>
        <a:bodyPr/>
        <a:lstStyle/>
        <a:p>
          <a:pPr rtl="1"/>
          <a:endParaRPr lang="ar-EG"/>
        </a:p>
      </dgm:t>
    </dgm:pt>
    <dgm:pt modelId="{678F6D50-F2C1-418D-A4AA-1A88E46869B2}">
      <dgm:prSet phldrT="[Text]" custT="1"/>
      <dgm:spPr/>
      <dgm:t>
        <a:bodyPr/>
        <a:lstStyle/>
        <a:p>
          <a:pPr rtl="1"/>
          <a:r>
            <a:rPr lang="en-US" sz="2800" dirty="0">
              <a:solidFill>
                <a:schemeClr val="tx1"/>
              </a:solidFill>
              <a:latin typeface="Times New Roman" pitchFamily="18" charset="0"/>
              <a:cs typeface="Times New Roman" pitchFamily="18" charset="0"/>
            </a:rPr>
            <a:t>Nursing planning</a:t>
          </a:r>
          <a:endParaRPr lang="ar-EG" sz="2800" dirty="0">
            <a:solidFill>
              <a:schemeClr val="tx1"/>
            </a:solidFill>
            <a:latin typeface="Times New Roman" pitchFamily="18" charset="0"/>
            <a:cs typeface="Times New Roman" pitchFamily="18" charset="0"/>
          </a:endParaRPr>
        </a:p>
      </dgm:t>
    </dgm:pt>
    <dgm:pt modelId="{36998347-32CF-4BA1-B8DC-6BAF673F6D79}" type="parTrans" cxnId="{3D905028-C53F-4DF7-ABCB-2DEB20089B5D}">
      <dgm:prSet/>
      <dgm:spPr/>
      <dgm:t>
        <a:bodyPr/>
        <a:lstStyle/>
        <a:p>
          <a:pPr rtl="1"/>
          <a:endParaRPr lang="ar-EG"/>
        </a:p>
      </dgm:t>
    </dgm:pt>
    <dgm:pt modelId="{6306898E-4BB0-48BD-A885-9E0DE166F81F}" type="sibTrans" cxnId="{3D905028-C53F-4DF7-ABCB-2DEB20089B5D}">
      <dgm:prSet/>
      <dgm:spPr/>
      <dgm:t>
        <a:bodyPr/>
        <a:lstStyle/>
        <a:p>
          <a:pPr rtl="1"/>
          <a:endParaRPr lang="ar-EG"/>
        </a:p>
      </dgm:t>
    </dgm:pt>
    <dgm:pt modelId="{B8FC6DE8-39A8-49E9-B97C-94101A971F15}">
      <dgm:prSet phldrT="[Text]" custT="1"/>
      <dgm:spPr/>
      <dgm:t>
        <a:bodyPr/>
        <a:lstStyle/>
        <a:p>
          <a:pPr rtl="1"/>
          <a:r>
            <a:rPr lang="en-US" sz="2800" dirty="0">
              <a:solidFill>
                <a:schemeClr val="tx1"/>
              </a:solidFill>
              <a:latin typeface="Times New Roman" pitchFamily="18" charset="0"/>
              <a:cs typeface="Times New Roman" pitchFamily="18" charset="0"/>
            </a:rPr>
            <a:t>Nursing implementation</a:t>
          </a:r>
          <a:endParaRPr lang="ar-EG" sz="2800" dirty="0">
            <a:solidFill>
              <a:schemeClr val="tx1"/>
            </a:solidFill>
            <a:latin typeface="Times New Roman" pitchFamily="18" charset="0"/>
            <a:cs typeface="Times New Roman" pitchFamily="18" charset="0"/>
          </a:endParaRPr>
        </a:p>
      </dgm:t>
    </dgm:pt>
    <dgm:pt modelId="{BAA4712A-7754-4FC4-A823-EBEFB7C5C5AA}" type="parTrans" cxnId="{26C32AD3-E8C3-42E0-88A9-594B49BEEAF9}">
      <dgm:prSet/>
      <dgm:spPr/>
      <dgm:t>
        <a:bodyPr/>
        <a:lstStyle/>
        <a:p>
          <a:pPr rtl="1"/>
          <a:endParaRPr lang="ar-EG"/>
        </a:p>
      </dgm:t>
    </dgm:pt>
    <dgm:pt modelId="{3ACAD776-7308-4879-8990-0C31D43BE721}" type="sibTrans" cxnId="{26C32AD3-E8C3-42E0-88A9-594B49BEEAF9}">
      <dgm:prSet/>
      <dgm:spPr/>
      <dgm:t>
        <a:bodyPr/>
        <a:lstStyle/>
        <a:p>
          <a:pPr rtl="1"/>
          <a:endParaRPr lang="ar-EG"/>
        </a:p>
      </dgm:t>
    </dgm:pt>
    <dgm:pt modelId="{2CFD346C-8406-4CF8-B9D9-7C2F54A9887E}">
      <dgm:prSet phldrT="[Text]" custT="1"/>
      <dgm:spPr/>
      <dgm:t>
        <a:bodyPr/>
        <a:lstStyle/>
        <a:p>
          <a:pPr rtl="1"/>
          <a:r>
            <a:rPr lang="en-US" sz="2800" dirty="0">
              <a:solidFill>
                <a:schemeClr val="tx1"/>
              </a:solidFill>
              <a:latin typeface="Times New Roman" pitchFamily="18" charset="0"/>
              <a:cs typeface="Times New Roman" pitchFamily="18" charset="0"/>
            </a:rPr>
            <a:t>Nursing evaluation</a:t>
          </a:r>
          <a:endParaRPr lang="ar-EG" sz="2800" dirty="0">
            <a:solidFill>
              <a:schemeClr val="tx1"/>
            </a:solidFill>
            <a:latin typeface="Times New Roman" pitchFamily="18" charset="0"/>
            <a:cs typeface="Times New Roman" pitchFamily="18" charset="0"/>
          </a:endParaRPr>
        </a:p>
      </dgm:t>
    </dgm:pt>
    <dgm:pt modelId="{5190FCD1-B2AE-48E1-8691-BD1F36C744BB}" type="parTrans" cxnId="{B4FFDFC7-4337-4BAA-A0B5-2E3613247FF2}">
      <dgm:prSet/>
      <dgm:spPr/>
      <dgm:t>
        <a:bodyPr/>
        <a:lstStyle/>
        <a:p>
          <a:pPr rtl="1"/>
          <a:endParaRPr lang="ar-EG"/>
        </a:p>
      </dgm:t>
    </dgm:pt>
    <dgm:pt modelId="{ACCB2B12-7CA2-42CF-9759-9361B39B9F92}" type="sibTrans" cxnId="{B4FFDFC7-4337-4BAA-A0B5-2E3613247FF2}">
      <dgm:prSet/>
      <dgm:spPr/>
      <dgm:t>
        <a:bodyPr/>
        <a:lstStyle/>
        <a:p>
          <a:pPr rtl="1"/>
          <a:endParaRPr lang="ar-EG"/>
        </a:p>
      </dgm:t>
    </dgm:pt>
    <dgm:pt modelId="{74CB0067-3359-4393-83BB-E3C38172D275}" type="pres">
      <dgm:prSet presAssocID="{8C40D59A-2D75-478B-A01E-DDE64B45F876}" presName="cycle" presStyleCnt="0">
        <dgm:presLayoutVars>
          <dgm:dir/>
          <dgm:resizeHandles val="exact"/>
        </dgm:presLayoutVars>
      </dgm:prSet>
      <dgm:spPr/>
    </dgm:pt>
    <dgm:pt modelId="{E3D60FB3-E2BE-477A-A2A1-22BEC3CA9EA7}" type="pres">
      <dgm:prSet presAssocID="{2B18F66D-1187-449C-9B63-670EECDE54B2}" presName="node" presStyleLbl="node1" presStyleIdx="0" presStyleCnt="5" custScaleX="209663" custRadScaleRad="109611" custRadScaleInc="-14908">
        <dgm:presLayoutVars>
          <dgm:bulletEnabled val="1"/>
        </dgm:presLayoutVars>
      </dgm:prSet>
      <dgm:spPr/>
    </dgm:pt>
    <dgm:pt modelId="{C8846622-1EBE-4EB3-A1AC-F93AD44CE52E}" type="pres">
      <dgm:prSet presAssocID="{6C50025E-0B6B-4F5D-A5D7-0397DF983039}" presName="sibTrans" presStyleLbl="sibTrans2D1" presStyleIdx="0" presStyleCnt="5"/>
      <dgm:spPr/>
    </dgm:pt>
    <dgm:pt modelId="{45A0D7DD-F2B4-424B-BBE9-C67933DA422D}" type="pres">
      <dgm:prSet presAssocID="{6C50025E-0B6B-4F5D-A5D7-0397DF983039}" presName="connectorText" presStyleLbl="sibTrans2D1" presStyleIdx="0" presStyleCnt="5"/>
      <dgm:spPr/>
    </dgm:pt>
    <dgm:pt modelId="{F5B7BC97-CD00-42B2-8A1C-462FA8BCF062}" type="pres">
      <dgm:prSet presAssocID="{EDB2ACB2-5E66-49B1-9735-9307E71F933A}" presName="node" presStyleLbl="node1" presStyleIdx="1" presStyleCnt="5" custScaleX="181139" custRadScaleRad="161625" custRadScaleInc="18477">
        <dgm:presLayoutVars>
          <dgm:bulletEnabled val="1"/>
        </dgm:presLayoutVars>
      </dgm:prSet>
      <dgm:spPr/>
    </dgm:pt>
    <dgm:pt modelId="{BAB5D738-8C08-4442-A35F-3585CD1B4210}" type="pres">
      <dgm:prSet presAssocID="{CBDEF2C9-CCC5-4043-9764-70C4D86126C1}" presName="sibTrans" presStyleLbl="sibTrans2D1" presStyleIdx="1" presStyleCnt="5"/>
      <dgm:spPr/>
    </dgm:pt>
    <dgm:pt modelId="{C6D42600-718A-44AD-BB46-8C3FAB794176}" type="pres">
      <dgm:prSet presAssocID="{CBDEF2C9-CCC5-4043-9764-70C4D86126C1}" presName="connectorText" presStyleLbl="sibTrans2D1" presStyleIdx="1" presStyleCnt="5"/>
      <dgm:spPr/>
    </dgm:pt>
    <dgm:pt modelId="{6D2006DD-F58D-4958-949A-9C4916C86A2D}" type="pres">
      <dgm:prSet presAssocID="{678F6D50-F2C1-418D-A4AA-1A88E46869B2}" presName="node" presStyleLbl="node1" presStyleIdx="2" presStyleCnt="5" custScaleX="219924" custRadScaleRad="144522" custRadScaleInc="-54093">
        <dgm:presLayoutVars>
          <dgm:bulletEnabled val="1"/>
        </dgm:presLayoutVars>
      </dgm:prSet>
      <dgm:spPr/>
    </dgm:pt>
    <dgm:pt modelId="{CF1EC347-9CDF-456E-AF85-6131649654EC}" type="pres">
      <dgm:prSet presAssocID="{6306898E-4BB0-48BD-A885-9E0DE166F81F}" presName="sibTrans" presStyleLbl="sibTrans2D1" presStyleIdx="2" presStyleCnt="5"/>
      <dgm:spPr/>
    </dgm:pt>
    <dgm:pt modelId="{F3052FE0-6F9E-4523-A4D2-C9D88E192982}" type="pres">
      <dgm:prSet presAssocID="{6306898E-4BB0-48BD-A885-9E0DE166F81F}" presName="connectorText" presStyleLbl="sibTrans2D1" presStyleIdx="2" presStyleCnt="5"/>
      <dgm:spPr/>
    </dgm:pt>
    <dgm:pt modelId="{5008F571-54DA-4D2D-B9A7-550576C2F3B1}" type="pres">
      <dgm:prSet presAssocID="{B8FC6DE8-39A8-49E9-B97C-94101A971F15}" presName="node" presStyleLbl="node1" presStyleIdx="3" presStyleCnt="5" custScaleX="268204" custRadScaleRad="132574" custRadScaleInc="50829">
        <dgm:presLayoutVars>
          <dgm:bulletEnabled val="1"/>
        </dgm:presLayoutVars>
      </dgm:prSet>
      <dgm:spPr/>
    </dgm:pt>
    <dgm:pt modelId="{1EB94DBB-F3CB-408D-94CA-1D405E883246}" type="pres">
      <dgm:prSet presAssocID="{3ACAD776-7308-4879-8990-0C31D43BE721}" presName="sibTrans" presStyleLbl="sibTrans2D1" presStyleIdx="3" presStyleCnt="5"/>
      <dgm:spPr/>
    </dgm:pt>
    <dgm:pt modelId="{7B781BD3-C099-4D61-AD2F-D49AC6227B4D}" type="pres">
      <dgm:prSet presAssocID="{3ACAD776-7308-4879-8990-0C31D43BE721}" presName="connectorText" presStyleLbl="sibTrans2D1" presStyleIdx="3" presStyleCnt="5"/>
      <dgm:spPr/>
    </dgm:pt>
    <dgm:pt modelId="{141CF86D-4A3F-4BC1-991C-D268C03E2468}" type="pres">
      <dgm:prSet presAssocID="{2CFD346C-8406-4CF8-B9D9-7C2F54A9887E}" presName="node" presStyleLbl="node1" presStyleIdx="4" presStyleCnt="5" custScaleX="187040" custRadScaleRad="175093" custRadScaleInc="-16715">
        <dgm:presLayoutVars>
          <dgm:bulletEnabled val="1"/>
        </dgm:presLayoutVars>
      </dgm:prSet>
      <dgm:spPr/>
    </dgm:pt>
    <dgm:pt modelId="{65923DA9-090F-4F93-BF25-C4E7C6E0B391}" type="pres">
      <dgm:prSet presAssocID="{ACCB2B12-7CA2-42CF-9759-9361B39B9F92}" presName="sibTrans" presStyleLbl="sibTrans2D1" presStyleIdx="4" presStyleCnt="5"/>
      <dgm:spPr/>
    </dgm:pt>
    <dgm:pt modelId="{30635999-FAD6-4338-BBC5-4A000BAE9603}" type="pres">
      <dgm:prSet presAssocID="{ACCB2B12-7CA2-42CF-9759-9361B39B9F92}" presName="connectorText" presStyleLbl="sibTrans2D1" presStyleIdx="4" presStyleCnt="5"/>
      <dgm:spPr/>
    </dgm:pt>
  </dgm:ptLst>
  <dgm:cxnLst>
    <dgm:cxn modelId="{C7995301-6716-4708-933E-291A9B0FB682}" type="presOf" srcId="{ACCB2B12-7CA2-42CF-9759-9361B39B9F92}" destId="{65923DA9-090F-4F93-BF25-C4E7C6E0B391}" srcOrd="0" destOrd="0" presId="urn:microsoft.com/office/officeart/2005/8/layout/cycle2"/>
    <dgm:cxn modelId="{105DD508-A239-4B50-9505-B3D6D59A68E7}" type="presOf" srcId="{CBDEF2C9-CCC5-4043-9764-70C4D86126C1}" destId="{C6D42600-718A-44AD-BB46-8C3FAB794176}" srcOrd="1" destOrd="0" presId="urn:microsoft.com/office/officeart/2005/8/layout/cycle2"/>
    <dgm:cxn modelId="{3D905028-C53F-4DF7-ABCB-2DEB20089B5D}" srcId="{8C40D59A-2D75-478B-A01E-DDE64B45F876}" destId="{678F6D50-F2C1-418D-A4AA-1A88E46869B2}" srcOrd="2" destOrd="0" parTransId="{36998347-32CF-4BA1-B8DC-6BAF673F6D79}" sibTransId="{6306898E-4BB0-48BD-A885-9E0DE166F81F}"/>
    <dgm:cxn modelId="{0154912C-FC1C-4ABE-81ED-BFAC857F84E2}" type="presOf" srcId="{3ACAD776-7308-4879-8990-0C31D43BE721}" destId="{1EB94DBB-F3CB-408D-94CA-1D405E883246}" srcOrd="0" destOrd="0" presId="urn:microsoft.com/office/officeart/2005/8/layout/cycle2"/>
    <dgm:cxn modelId="{10DB7741-E6EF-4166-8851-FC6113A6085F}" type="presOf" srcId="{CBDEF2C9-CCC5-4043-9764-70C4D86126C1}" destId="{BAB5D738-8C08-4442-A35F-3585CD1B4210}" srcOrd="0" destOrd="0" presId="urn:microsoft.com/office/officeart/2005/8/layout/cycle2"/>
    <dgm:cxn modelId="{8E976551-DC03-49CD-B60B-92A0BE9E4D9C}" type="presOf" srcId="{3ACAD776-7308-4879-8990-0C31D43BE721}" destId="{7B781BD3-C099-4D61-AD2F-D49AC6227B4D}" srcOrd="1" destOrd="0" presId="urn:microsoft.com/office/officeart/2005/8/layout/cycle2"/>
    <dgm:cxn modelId="{66B8C977-A081-4E22-AD08-0414595E6B33}" type="presOf" srcId="{2B18F66D-1187-449C-9B63-670EECDE54B2}" destId="{E3D60FB3-E2BE-477A-A2A1-22BEC3CA9EA7}" srcOrd="0" destOrd="0" presId="urn:microsoft.com/office/officeart/2005/8/layout/cycle2"/>
    <dgm:cxn modelId="{46489D7F-79DF-44D4-8F19-10E7ED4BB042}" type="presOf" srcId="{8C40D59A-2D75-478B-A01E-DDE64B45F876}" destId="{74CB0067-3359-4393-83BB-E3C38172D275}" srcOrd="0" destOrd="0" presId="urn:microsoft.com/office/officeart/2005/8/layout/cycle2"/>
    <dgm:cxn modelId="{9921DE8A-EE29-4E4B-A189-CB49E968B2F7}" type="presOf" srcId="{6C50025E-0B6B-4F5D-A5D7-0397DF983039}" destId="{45A0D7DD-F2B4-424B-BBE9-C67933DA422D}" srcOrd="1" destOrd="0" presId="urn:microsoft.com/office/officeart/2005/8/layout/cycle2"/>
    <dgm:cxn modelId="{C6398B8E-FF00-4153-9F62-7CB1AB7808FD}" type="presOf" srcId="{678F6D50-F2C1-418D-A4AA-1A88E46869B2}" destId="{6D2006DD-F58D-4958-949A-9C4916C86A2D}" srcOrd="0" destOrd="0" presId="urn:microsoft.com/office/officeart/2005/8/layout/cycle2"/>
    <dgm:cxn modelId="{10DD449E-DA0A-4E91-82DB-DE427BB30B61}" type="presOf" srcId="{6306898E-4BB0-48BD-A885-9E0DE166F81F}" destId="{F3052FE0-6F9E-4523-A4D2-C9D88E192982}" srcOrd="1" destOrd="0" presId="urn:microsoft.com/office/officeart/2005/8/layout/cycle2"/>
    <dgm:cxn modelId="{66402FA8-EDED-4AB5-9479-A2127E0DA7A4}" type="presOf" srcId="{EDB2ACB2-5E66-49B1-9735-9307E71F933A}" destId="{F5B7BC97-CD00-42B2-8A1C-462FA8BCF062}" srcOrd="0" destOrd="0" presId="urn:microsoft.com/office/officeart/2005/8/layout/cycle2"/>
    <dgm:cxn modelId="{E3ABD9C3-E361-4780-AB09-DDE87F0EEB92}" type="presOf" srcId="{6C50025E-0B6B-4F5D-A5D7-0397DF983039}" destId="{C8846622-1EBE-4EB3-A1AC-F93AD44CE52E}" srcOrd="0" destOrd="0" presId="urn:microsoft.com/office/officeart/2005/8/layout/cycle2"/>
    <dgm:cxn modelId="{B4FFDFC7-4337-4BAA-A0B5-2E3613247FF2}" srcId="{8C40D59A-2D75-478B-A01E-DDE64B45F876}" destId="{2CFD346C-8406-4CF8-B9D9-7C2F54A9887E}" srcOrd="4" destOrd="0" parTransId="{5190FCD1-B2AE-48E1-8691-BD1F36C744BB}" sibTransId="{ACCB2B12-7CA2-42CF-9759-9361B39B9F92}"/>
    <dgm:cxn modelId="{AE5020C9-CE5F-4DA8-96E7-D6ACBFE43C7B}" type="presOf" srcId="{6306898E-4BB0-48BD-A885-9E0DE166F81F}" destId="{CF1EC347-9CDF-456E-AF85-6131649654EC}" srcOrd="0" destOrd="0" presId="urn:microsoft.com/office/officeart/2005/8/layout/cycle2"/>
    <dgm:cxn modelId="{0DEFD6C9-DF80-4C09-955E-F17A0D9E5664}" srcId="{8C40D59A-2D75-478B-A01E-DDE64B45F876}" destId="{EDB2ACB2-5E66-49B1-9735-9307E71F933A}" srcOrd="1" destOrd="0" parTransId="{EDC24D63-CEE2-41A3-A526-179DC2B218C8}" sibTransId="{CBDEF2C9-CCC5-4043-9764-70C4D86126C1}"/>
    <dgm:cxn modelId="{26C32AD3-E8C3-42E0-88A9-594B49BEEAF9}" srcId="{8C40D59A-2D75-478B-A01E-DDE64B45F876}" destId="{B8FC6DE8-39A8-49E9-B97C-94101A971F15}" srcOrd="3" destOrd="0" parTransId="{BAA4712A-7754-4FC4-A823-EBEFB7C5C5AA}" sibTransId="{3ACAD776-7308-4879-8990-0C31D43BE721}"/>
    <dgm:cxn modelId="{962226D7-15CE-4DEC-8C72-4E3AE59C30E4}" type="presOf" srcId="{2CFD346C-8406-4CF8-B9D9-7C2F54A9887E}" destId="{141CF86D-4A3F-4BC1-991C-D268C03E2468}" srcOrd="0" destOrd="0" presId="urn:microsoft.com/office/officeart/2005/8/layout/cycle2"/>
    <dgm:cxn modelId="{E95A18EB-EB8A-4503-98FB-6AAC17A2A668}" type="presOf" srcId="{B8FC6DE8-39A8-49E9-B97C-94101A971F15}" destId="{5008F571-54DA-4D2D-B9A7-550576C2F3B1}" srcOrd="0" destOrd="0" presId="urn:microsoft.com/office/officeart/2005/8/layout/cycle2"/>
    <dgm:cxn modelId="{272002F0-842F-42AD-8C33-9B7A373198B5}" type="presOf" srcId="{ACCB2B12-7CA2-42CF-9759-9361B39B9F92}" destId="{30635999-FAD6-4338-BBC5-4A000BAE9603}" srcOrd="1" destOrd="0" presId="urn:microsoft.com/office/officeart/2005/8/layout/cycle2"/>
    <dgm:cxn modelId="{4283C3F0-142E-40F6-AFC2-533F1AEB5C06}" srcId="{8C40D59A-2D75-478B-A01E-DDE64B45F876}" destId="{2B18F66D-1187-449C-9B63-670EECDE54B2}" srcOrd="0" destOrd="0" parTransId="{4641B869-7AF4-49A2-BAD6-65E969693817}" sibTransId="{6C50025E-0B6B-4F5D-A5D7-0397DF983039}"/>
    <dgm:cxn modelId="{5C592048-0698-437F-AC2D-4006418A04CC}" type="presParOf" srcId="{74CB0067-3359-4393-83BB-E3C38172D275}" destId="{E3D60FB3-E2BE-477A-A2A1-22BEC3CA9EA7}" srcOrd="0" destOrd="0" presId="urn:microsoft.com/office/officeart/2005/8/layout/cycle2"/>
    <dgm:cxn modelId="{A4C4477B-6BF2-4818-974C-261001F02264}" type="presParOf" srcId="{74CB0067-3359-4393-83BB-E3C38172D275}" destId="{C8846622-1EBE-4EB3-A1AC-F93AD44CE52E}" srcOrd="1" destOrd="0" presId="urn:microsoft.com/office/officeart/2005/8/layout/cycle2"/>
    <dgm:cxn modelId="{1C622402-6065-4F28-BB80-EE970AC19BF4}" type="presParOf" srcId="{C8846622-1EBE-4EB3-A1AC-F93AD44CE52E}" destId="{45A0D7DD-F2B4-424B-BBE9-C67933DA422D}" srcOrd="0" destOrd="0" presId="urn:microsoft.com/office/officeart/2005/8/layout/cycle2"/>
    <dgm:cxn modelId="{17810CAE-6746-40F8-BA99-ADC2E743A0BF}" type="presParOf" srcId="{74CB0067-3359-4393-83BB-E3C38172D275}" destId="{F5B7BC97-CD00-42B2-8A1C-462FA8BCF062}" srcOrd="2" destOrd="0" presId="urn:microsoft.com/office/officeart/2005/8/layout/cycle2"/>
    <dgm:cxn modelId="{7B4E785B-FC72-4A4D-87A3-1BA5D8EE27F2}" type="presParOf" srcId="{74CB0067-3359-4393-83BB-E3C38172D275}" destId="{BAB5D738-8C08-4442-A35F-3585CD1B4210}" srcOrd="3" destOrd="0" presId="urn:microsoft.com/office/officeart/2005/8/layout/cycle2"/>
    <dgm:cxn modelId="{D344FA01-E70C-41C7-B459-D46690A51CDD}" type="presParOf" srcId="{BAB5D738-8C08-4442-A35F-3585CD1B4210}" destId="{C6D42600-718A-44AD-BB46-8C3FAB794176}" srcOrd="0" destOrd="0" presId="urn:microsoft.com/office/officeart/2005/8/layout/cycle2"/>
    <dgm:cxn modelId="{7140D87E-38D8-4617-B79B-4C5F98B6A764}" type="presParOf" srcId="{74CB0067-3359-4393-83BB-E3C38172D275}" destId="{6D2006DD-F58D-4958-949A-9C4916C86A2D}" srcOrd="4" destOrd="0" presId="urn:microsoft.com/office/officeart/2005/8/layout/cycle2"/>
    <dgm:cxn modelId="{F3379214-CB25-49D3-ACE7-EA328D9F7134}" type="presParOf" srcId="{74CB0067-3359-4393-83BB-E3C38172D275}" destId="{CF1EC347-9CDF-456E-AF85-6131649654EC}" srcOrd="5" destOrd="0" presId="urn:microsoft.com/office/officeart/2005/8/layout/cycle2"/>
    <dgm:cxn modelId="{F94E3675-13B3-414B-BEBC-761C07CF6D98}" type="presParOf" srcId="{CF1EC347-9CDF-456E-AF85-6131649654EC}" destId="{F3052FE0-6F9E-4523-A4D2-C9D88E192982}" srcOrd="0" destOrd="0" presId="urn:microsoft.com/office/officeart/2005/8/layout/cycle2"/>
    <dgm:cxn modelId="{C9CB036E-02A5-44D3-8B11-2550EBF3235B}" type="presParOf" srcId="{74CB0067-3359-4393-83BB-E3C38172D275}" destId="{5008F571-54DA-4D2D-B9A7-550576C2F3B1}" srcOrd="6" destOrd="0" presId="urn:microsoft.com/office/officeart/2005/8/layout/cycle2"/>
    <dgm:cxn modelId="{9EAAF916-5481-4FDA-B31D-13633EECA726}" type="presParOf" srcId="{74CB0067-3359-4393-83BB-E3C38172D275}" destId="{1EB94DBB-F3CB-408D-94CA-1D405E883246}" srcOrd="7" destOrd="0" presId="urn:microsoft.com/office/officeart/2005/8/layout/cycle2"/>
    <dgm:cxn modelId="{11BC210A-5DA8-4322-B777-16EB5E358018}" type="presParOf" srcId="{1EB94DBB-F3CB-408D-94CA-1D405E883246}" destId="{7B781BD3-C099-4D61-AD2F-D49AC6227B4D}" srcOrd="0" destOrd="0" presId="urn:microsoft.com/office/officeart/2005/8/layout/cycle2"/>
    <dgm:cxn modelId="{927CF235-25A7-4D39-8E78-E5C04C88CC73}" type="presParOf" srcId="{74CB0067-3359-4393-83BB-E3C38172D275}" destId="{141CF86D-4A3F-4BC1-991C-D268C03E2468}" srcOrd="8" destOrd="0" presId="urn:microsoft.com/office/officeart/2005/8/layout/cycle2"/>
    <dgm:cxn modelId="{85ED2DC4-4C19-4D34-B8CF-8356A2A273C5}" type="presParOf" srcId="{74CB0067-3359-4393-83BB-E3C38172D275}" destId="{65923DA9-090F-4F93-BF25-C4E7C6E0B391}" srcOrd="9" destOrd="0" presId="urn:microsoft.com/office/officeart/2005/8/layout/cycle2"/>
    <dgm:cxn modelId="{AAD4DE76-22C5-48DE-99CC-6229B82F61B0}" type="presParOf" srcId="{65923DA9-090F-4F93-BF25-C4E7C6E0B391}" destId="{30635999-FAD6-4338-BBC5-4A000BAE960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1C8F73-A013-4450-BFB9-DE9968B7F789}"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x-none"/>
        </a:p>
      </dgm:t>
    </dgm:pt>
    <dgm:pt modelId="{C1E106E8-3AFA-4CA2-8000-403615A323CD}">
      <dgm:prSet/>
      <dgm:spPr/>
      <dgm:t>
        <a:bodyPr/>
        <a:lstStyle/>
        <a:p>
          <a:r>
            <a:rPr lang="en-US"/>
            <a:t>9</a:t>
          </a:r>
          <a:endParaRPr lang="x-none"/>
        </a:p>
      </dgm:t>
    </dgm:pt>
    <dgm:pt modelId="{F4531A1B-092E-438B-8883-30279550D1AF}" type="parTrans" cxnId="{AA910201-45C6-44C4-863C-55B803F9AA6F}">
      <dgm:prSet/>
      <dgm:spPr/>
      <dgm:t>
        <a:bodyPr/>
        <a:lstStyle/>
        <a:p>
          <a:endParaRPr lang="x-none"/>
        </a:p>
      </dgm:t>
    </dgm:pt>
    <dgm:pt modelId="{B870E012-AA67-4756-9562-E4BB125BC62C}" type="sibTrans" cxnId="{AA910201-45C6-44C4-863C-55B803F9AA6F}">
      <dgm:prSet/>
      <dgm:spPr/>
      <dgm:t>
        <a:bodyPr/>
        <a:lstStyle/>
        <a:p>
          <a:endParaRPr lang="x-none"/>
        </a:p>
      </dgm:t>
    </dgm:pt>
    <dgm:pt modelId="{222BF7CC-30B5-4A87-B886-6DA99757B08D}">
      <dgm:prSet/>
      <dgm:spPr/>
      <dgm:t>
        <a:bodyPr/>
        <a:lstStyle/>
        <a:p>
          <a:pPr algn="just"/>
          <a:r>
            <a:rPr lang="en-US" dirty="0"/>
            <a:t>Read essay answers and other written assignments anonymously. </a:t>
          </a:r>
          <a:endParaRPr lang="x-none" dirty="0"/>
        </a:p>
      </dgm:t>
    </dgm:pt>
    <dgm:pt modelId="{7B066171-8592-412A-A98D-BC7597110A0D}" type="parTrans" cxnId="{FDF442E2-4DDF-4A14-AD28-14FB66D03806}">
      <dgm:prSet/>
      <dgm:spPr/>
      <dgm:t>
        <a:bodyPr/>
        <a:lstStyle/>
        <a:p>
          <a:endParaRPr lang="x-none"/>
        </a:p>
      </dgm:t>
    </dgm:pt>
    <dgm:pt modelId="{1B0F368F-F7DF-4465-A85E-FC95AFC82F55}" type="sibTrans" cxnId="{FDF442E2-4DDF-4A14-AD28-14FB66D03806}">
      <dgm:prSet/>
      <dgm:spPr/>
      <dgm:t>
        <a:bodyPr/>
        <a:lstStyle/>
        <a:p>
          <a:endParaRPr lang="x-none"/>
        </a:p>
      </dgm:t>
    </dgm:pt>
    <dgm:pt modelId="{77C9B691-68C2-4A7F-AA35-5073909C1992}">
      <dgm:prSet/>
      <dgm:spPr/>
      <dgm:t>
        <a:bodyPr/>
        <a:lstStyle/>
        <a:p>
          <a:r>
            <a:rPr lang="en-US"/>
            <a:t>10</a:t>
          </a:r>
          <a:endParaRPr lang="x-none"/>
        </a:p>
      </dgm:t>
    </dgm:pt>
    <dgm:pt modelId="{F48D2AED-AD2F-4A57-9FBC-821313EF4604}" type="parTrans" cxnId="{63BE1A76-FF50-4842-B091-B3698E8C64A4}">
      <dgm:prSet/>
      <dgm:spPr/>
      <dgm:t>
        <a:bodyPr/>
        <a:lstStyle/>
        <a:p>
          <a:endParaRPr lang="x-none"/>
        </a:p>
      </dgm:t>
    </dgm:pt>
    <dgm:pt modelId="{4CC6E0CE-A36A-452C-B891-7393CA9755F1}" type="sibTrans" cxnId="{63BE1A76-FF50-4842-B091-B3698E8C64A4}">
      <dgm:prSet/>
      <dgm:spPr/>
      <dgm:t>
        <a:bodyPr/>
        <a:lstStyle/>
        <a:p>
          <a:endParaRPr lang="x-none"/>
        </a:p>
      </dgm:t>
    </dgm:pt>
    <dgm:pt modelId="{81C2A33C-BBA5-407C-A44D-3237251173C5}">
      <dgm:prSet/>
      <dgm:spPr/>
      <dgm:t>
        <a:bodyPr/>
        <a:lstStyle/>
        <a:p>
          <a:pPr algn="just"/>
          <a:r>
            <a:rPr lang="en-US" dirty="0"/>
            <a:t>Cover the scores of the previous answers to avoid being biased about the student’s ability.</a:t>
          </a:r>
          <a:endParaRPr lang="x-none" dirty="0"/>
        </a:p>
      </dgm:t>
    </dgm:pt>
    <dgm:pt modelId="{0A83363A-7E08-420C-9059-455DA39082E6}" type="parTrans" cxnId="{CD7047B3-925D-4C94-8B92-1FD7413D4555}">
      <dgm:prSet/>
      <dgm:spPr/>
      <dgm:t>
        <a:bodyPr/>
        <a:lstStyle/>
        <a:p>
          <a:endParaRPr lang="x-none"/>
        </a:p>
      </dgm:t>
    </dgm:pt>
    <dgm:pt modelId="{4CF29799-BDAE-42AE-83B9-7DBF3EC105B0}" type="sibTrans" cxnId="{CD7047B3-925D-4C94-8B92-1FD7413D4555}">
      <dgm:prSet/>
      <dgm:spPr/>
      <dgm:t>
        <a:bodyPr/>
        <a:lstStyle/>
        <a:p>
          <a:endParaRPr lang="x-none"/>
        </a:p>
      </dgm:t>
    </dgm:pt>
    <dgm:pt modelId="{34D74C82-6984-46C0-A53E-B8FC0212DE08}">
      <dgm:prSet/>
      <dgm:spPr/>
      <dgm:t>
        <a:bodyPr/>
        <a:lstStyle/>
        <a:p>
          <a:r>
            <a:rPr lang="en-US"/>
            <a:t>11</a:t>
          </a:r>
          <a:endParaRPr lang="x-none"/>
        </a:p>
      </dgm:t>
    </dgm:pt>
    <dgm:pt modelId="{A68AFEF9-8C89-4CBE-B874-0B0F1D395CBD}" type="parTrans" cxnId="{D1C214E3-1E3F-44CC-BDCB-F7F59B89B06B}">
      <dgm:prSet/>
      <dgm:spPr/>
      <dgm:t>
        <a:bodyPr/>
        <a:lstStyle/>
        <a:p>
          <a:endParaRPr lang="x-none"/>
        </a:p>
      </dgm:t>
    </dgm:pt>
    <dgm:pt modelId="{3CF829F9-2626-46BC-8887-BD5C3A0C8947}" type="sibTrans" cxnId="{D1C214E3-1E3F-44CC-BDCB-F7F59B89B06B}">
      <dgm:prSet/>
      <dgm:spPr/>
      <dgm:t>
        <a:bodyPr/>
        <a:lstStyle/>
        <a:p>
          <a:endParaRPr lang="x-none"/>
        </a:p>
      </dgm:t>
    </dgm:pt>
    <dgm:pt modelId="{FDDBD349-2F15-4A54-8ADB-5B09C9762134}">
      <dgm:prSet/>
      <dgm:spPr/>
      <dgm:t>
        <a:bodyPr/>
        <a:lstStyle/>
        <a:p>
          <a:pPr algn="just"/>
          <a:r>
            <a:rPr lang="en-US" dirty="0"/>
            <a:t>For important decisions or if unsure about the scoring, have a colleague read and score the answers to improve reliability.</a:t>
          </a:r>
          <a:endParaRPr lang="x-none" dirty="0"/>
        </a:p>
      </dgm:t>
    </dgm:pt>
    <dgm:pt modelId="{675B6CD6-0D3D-4D8D-B2EF-1FCDF1B8FC25}" type="parTrans" cxnId="{3CD0A1A2-4BBA-4CB1-9494-0E701AFDC261}">
      <dgm:prSet/>
      <dgm:spPr/>
      <dgm:t>
        <a:bodyPr/>
        <a:lstStyle/>
        <a:p>
          <a:endParaRPr lang="x-none"/>
        </a:p>
      </dgm:t>
    </dgm:pt>
    <dgm:pt modelId="{362E6490-DF49-4563-9B89-26EF09D5FA94}" type="sibTrans" cxnId="{3CD0A1A2-4BBA-4CB1-9494-0E701AFDC261}">
      <dgm:prSet/>
      <dgm:spPr/>
      <dgm:t>
        <a:bodyPr/>
        <a:lstStyle/>
        <a:p>
          <a:endParaRPr lang="x-none"/>
        </a:p>
      </dgm:t>
    </dgm:pt>
    <dgm:pt modelId="{53654AD9-B2A1-41A5-BD94-ECEBDE4AE6A1}">
      <dgm:prSet/>
      <dgm:spPr/>
      <dgm:t>
        <a:bodyPr/>
        <a:lstStyle/>
        <a:p>
          <a:r>
            <a:rPr lang="en-US"/>
            <a:t>12</a:t>
          </a:r>
          <a:endParaRPr lang="x-none"/>
        </a:p>
      </dgm:t>
    </dgm:pt>
    <dgm:pt modelId="{8405D3EC-9627-4EBB-BE0F-937B8C111070}" type="parTrans" cxnId="{E7177F31-316A-47A7-AC7A-32466B1F544B}">
      <dgm:prSet/>
      <dgm:spPr/>
      <dgm:t>
        <a:bodyPr/>
        <a:lstStyle/>
        <a:p>
          <a:endParaRPr lang="x-none"/>
        </a:p>
      </dgm:t>
    </dgm:pt>
    <dgm:pt modelId="{FC083405-E778-4304-82C1-1A19CCC71A81}" type="sibTrans" cxnId="{E7177F31-316A-47A7-AC7A-32466B1F544B}">
      <dgm:prSet/>
      <dgm:spPr/>
      <dgm:t>
        <a:bodyPr/>
        <a:lstStyle/>
        <a:p>
          <a:endParaRPr lang="x-none"/>
        </a:p>
      </dgm:t>
    </dgm:pt>
    <dgm:pt modelId="{4C8E963D-8291-4044-AF4C-9145A8F3208B}">
      <dgm:prSet/>
      <dgm:spPr/>
      <dgm:t>
        <a:bodyPr/>
        <a:lstStyle/>
        <a:p>
          <a:pPr algn="just"/>
          <a:r>
            <a:rPr lang="en-US" dirty="0"/>
            <a:t>Adopt a policy on writing and determine whether the quality of the writing will be part of the score for the essay.</a:t>
          </a:r>
          <a:endParaRPr lang="x-none" dirty="0"/>
        </a:p>
      </dgm:t>
    </dgm:pt>
    <dgm:pt modelId="{7BF53AC7-CECC-4DE2-BC28-64B12FCBFC06}" type="parTrans" cxnId="{705EFBEA-4879-4FA6-BE2C-503D7BD154AE}">
      <dgm:prSet/>
      <dgm:spPr/>
      <dgm:t>
        <a:bodyPr/>
        <a:lstStyle/>
        <a:p>
          <a:endParaRPr lang="x-none"/>
        </a:p>
      </dgm:t>
    </dgm:pt>
    <dgm:pt modelId="{D1E15665-1167-4378-ACC9-09F7CA608E7B}" type="sibTrans" cxnId="{705EFBEA-4879-4FA6-BE2C-503D7BD154AE}">
      <dgm:prSet/>
      <dgm:spPr/>
      <dgm:t>
        <a:bodyPr/>
        <a:lstStyle/>
        <a:p>
          <a:endParaRPr lang="x-none"/>
        </a:p>
      </dgm:t>
    </dgm:pt>
    <dgm:pt modelId="{E1946A80-BCFE-4A79-A064-9ECD62E3B4BF}" type="pres">
      <dgm:prSet presAssocID="{AF1C8F73-A013-4450-BFB9-DE9968B7F789}" presName="linearFlow" presStyleCnt="0">
        <dgm:presLayoutVars>
          <dgm:dir/>
          <dgm:animLvl val="lvl"/>
          <dgm:resizeHandles val="exact"/>
        </dgm:presLayoutVars>
      </dgm:prSet>
      <dgm:spPr/>
    </dgm:pt>
    <dgm:pt modelId="{938C89D1-0877-4582-B33B-D2D8B3D2D315}" type="pres">
      <dgm:prSet presAssocID="{C1E106E8-3AFA-4CA2-8000-403615A323CD}" presName="composite" presStyleCnt="0"/>
      <dgm:spPr/>
    </dgm:pt>
    <dgm:pt modelId="{4642089E-6DA1-473E-BD43-AB842CF19E67}" type="pres">
      <dgm:prSet presAssocID="{C1E106E8-3AFA-4CA2-8000-403615A323CD}" presName="parentText" presStyleLbl="alignNode1" presStyleIdx="0" presStyleCnt="4">
        <dgm:presLayoutVars>
          <dgm:chMax val="1"/>
          <dgm:bulletEnabled val="1"/>
        </dgm:presLayoutVars>
      </dgm:prSet>
      <dgm:spPr/>
    </dgm:pt>
    <dgm:pt modelId="{4FF7CCE0-DF05-48DF-A318-45842D2AC1BA}" type="pres">
      <dgm:prSet presAssocID="{C1E106E8-3AFA-4CA2-8000-403615A323CD}" presName="descendantText" presStyleLbl="alignAcc1" presStyleIdx="0" presStyleCnt="4">
        <dgm:presLayoutVars>
          <dgm:bulletEnabled val="1"/>
        </dgm:presLayoutVars>
      </dgm:prSet>
      <dgm:spPr/>
    </dgm:pt>
    <dgm:pt modelId="{A167FCC4-1772-4F34-96EE-13C3759FBEDB}" type="pres">
      <dgm:prSet presAssocID="{B870E012-AA67-4756-9562-E4BB125BC62C}" presName="sp" presStyleCnt="0"/>
      <dgm:spPr/>
    </dgm:pt>
    <dgm:pt modelId="{099CB725-F7E4-4E75-89B9-52A2ED9ADEA7}" type="pres">
      <dgm:prSet presAssocID="{77C9B691-68C2-4A7F-AA35-5073909C1992}" presName="composite" presStyleCnt="0"/>
      <dgm:spPr/>
    </dgm:pt>
    <dgm:pt modelId="{0DCF21AD-1E34-478A-B138-9DE0C22E5DD6}" type="pres">
      <dgm:prSet presAssocID="{77C9B691-68C2-4A7F-AA35-5073909C1992}" presName="parentText" presStyleLbl="alignNode1" presStyleIdx="1" presStyleCnt="4">
        <dgm:presLayoutVars>
          <dgm:chMax val="1"/>
          <dgm:bulletEnabled val="1"/>
        </dgm:presLayoutVars>
      </dgm:prSet>
      <dgm:spPr/>
    </dgm:pt>
    <dgm:pt modelId="{A3CF2065-6190-4632-B0AE-DDFD8B71F899}" type="pres">
      <dgm:prSet presAssocID="{77C9B691-68C2-4A7F-AA35-5073909C1992}" presName="descendantText" presStyleLbl="alignAcc1" presStyleIdx="1" presStyleCnt="4">
        <dgm:presLayoutVars>
          <dgm:bulletEnabled val="1"/>
        </dgm:presLayoutVars>
      </dgm:prSet>
      <dgm:spPr/>
    </dgm:pt>
    <dgm:pt modelId="{2174C1ED-A61E-4683-A457-3B9C1E719F17}" type="pres">
      <dgm:prSet presAssocID="{4CC6E0CE-A36A-452C-B891-7393CA9755F1}" presName="sp" presStyleCnt="0"/>
      <dgm:spPr/>
    </dgm:pt>
    <dgm:pt modelId="{C27E43FD-5A94-4C0B-8450-85338835A9E5}" type="pres">
      <dgm:prSet presAssocID="{34D74C82-6984-46C0-A53E-B8FC0212DE08}" presName="composite" presStyleCnt="0"/>
      <dgm:spPr/>
    </dgm:pt>
    <dgm:pt modelId="{D9E63270-59B8-4A8E-A9E4-FA44CAD1E1E5}" type="pres">
      <dgm:prSet presAssocID="{34D74C82-6984-46C0-A53E-B8FC0212DE08}" presName="parentText" presStyleLbl="alignNode1" presStyleIdx="2" presStyleCnt="4">
        <dgm:presLayoutVars>
          <dgm:chMax val="1"/>
          <dgm:bulletEnabled val="1"/>
        </dgm:presLayoutVars>
      </dgm:prSet>
      <dgm:spPr/>
    </dgm:pt>
    <dgm:pt modelId="{6B6FD8D9-FB10-4298-9A66-480D0CA4C2EF}" type="pres">
      <dgm:prSet presAssocID="{34D74C82-6984-46C0-A53E-B8FC0212DE08}" presName="descendantText" presStyleLbl="alignAcc1" presStyleIdx="2" presStyleCnt="4">
        <dgm:presLayoutVars>
          <dgm:bulletEnabled val="1"/>
        </dgm:presLayoutVars>
      </dgm:prSet>
      <dgm:spPr/>
    </dgm:pt>
    <dgm:pt modelId="{957EA57B-1F75-4E10-B210-00CA880C2C74}" type="pres">
      <dgm:prSet presAssocID="{3CF829F9-2626-46BC-8887-BD5C3A0C8947}" presName="sp" presStyleCnt="0"/>
      <dgm:spPr/>
    </dgm:pt>
    <dgm:pt modelId="{5EC7C296-50C7-4D97-925B-1A35BC3B7AA8}" type="pres">
      <dgm:prSet presAssocID="{53654AD9-B2A1-41A5-BD94-ECEBDE4AE6A1}" presName="composite" presStyleCnt="0"/>
      <dgm:spPr/>
    </dgm:pt>
    <dgm:pt modelId="{6F6E2282-FCCA-49C4-8590-763B8B4033C9}" type="pres">
      <dgm:prSet presAssocID="{53654AD9-B2A1-41A5-BD94-ECEBDE4AE6A1}" presName="parentText" presStyleLbl="alignNode1" presStyleIdx="3" presStyleCnt="4">
        <dgm:presLayoutVars>
          <dgm:chMax val="1"/>
          <dgm:bulletEnabled val="1"/>
        </dgm:presLayoutVars>
      </dgm:prSet>
      <dgm:spPr/>
    </dgm:pt>
    <dgm:pt modelId="{66C8B50F-B995-4673-B306-1A24421579F3}" type="pres">
      <dgm:prSet presAssocID="{53654AD9-B2A1-41A5-BD94-ECEBDE4AE6A1}" presName="descendantText" presStyleLbl="alignAcc1" presStyleIdx="3" presStyleCnt="4">
        <dgm:presLayoutVars>
          <dgm:bulletEnabled val="1"/>
        </dgm:presLayoutVars>
      </dgm:prSet>
      <dgm:spPr/>
    </dgm:pt>
  </dgm:ptLst>
  <dgm:cxnLst>
    <dgm:cxn modelId="{AA910201-45C6-44C4-863C-55B803F9AA6F}" srcId="{AF1C8F73-A013-4450-BFB9-DE9968B7F789}" destId="{C1E106E8-3AFA-4CA2-8000-403615A323CD}" srcOrd="0" destOrd="0" parTransId="{F4531A1B-092E-438B-8883-30279550D1AF}" sibTransId="{B870E012-AA67-4756-9562-E4BB125BC62C}"/>
    <dgm:cxn modelId="{A217A219-D94B-4AD9-861F-6D48F84B6413}" type="presOf" srcId="{34D74C82-6984-46C0-A53E-B8FC0212DE08}" destId="{D9E63270-59B8-4A8E-A9E4-FA44CAD1E1E5}" srcOrd="0" destOrd="0" presId="urn:microsoft.com/office/officeart/2005/8/layout/chevron2"/>
    <dgm:cxn modelId="{E3DEF72D-A93F-45E5-917C-01EF2EC17AB6}" type="presOf" srcId="{53654AD9-B2A1-41A5-BD94-ECEBDE4AE6A1}" destId="{6F6E2282-FCCA-49C4-8590-763B8B4033C9}" srcOrd="0" destOrd="0" presId="urn:microsoft.com/office/officeart/2005/8/layout/chevron2"/>
    <dgm:cxn modelId="{E7177F31-316A-47A7-AC7A-32466B1F544B}" srcId="{AF1C8F73-A013-4450-BFB9-DE9968B7F789}" destId="{53654AD9-B2A1-41A5-BD94-ECEBDE4AE6A1}" srcOrd="3" destOrd="0" parTransId="{8405D3EC-9627-4EBB-BE0F-937B8C111070}" sibTransId="{FC083405-E778-4304-82C1-1A19CCC71A81}"/>
    <dgm:cxn modelId="{C4A75F63-2DEA-48A0-95FE-693E1A3340A0}" type="presOf" srcId="{FDDBD349-2F15-4A54-8ADB-5B09C9762134}" destId="{6B6FD8D9-FB10-4298-9A66-480D0CA4C2EF}" srcOrd="0" destOrd="0" presId="urn:microsoft.com/office/officeart/2005/8/layout/chevron2"/>
    <dgm:cxn modelId="{DEEEEB6A-50E6-4438-9189-185C50AEFE94}" type="presOf" srcId="{C1E106E8-3AFA-4CA2-8000-403615A323CD}" destId="{4642089E-6DA1-473E-BD43-AB842CF19E67}" srcOrd="0" destOrd="0" presId="urn:microsoft.com/office/officeart/2005/8/layout/chevron2"/>
    <dgm:cxn modelId="{E5E2CD4D-8631-4FC4-9283-9D9C7568096D}" type="presOf" srcId="{81C2A33C-BBA5-407C-A44D-3237251173C5}" destId="{A3CF2065-6190-4632-B0AE-DDFD8B71F899}" srcOrd="0" destOrd="0" presId="urn:microsoft.com/office/officeart/2005/8/layout/chevron2"/>
    <dgm:cxn modelId="{68D5884E-231E-4E4B-BB26-B8BFF93EA74E}" type="presOf" srcId="{4C8E963D-8291-4044-AF4C-9145A8F3208B}" destId="{66C8B50F-B995-4673-B306-1A24421579F3}" srcOrd="0" destOrd="0" presId="urn:microsoft.com/office/officeart/2005/8/layout/chevron2"/>
    <dgm:cxn modelId="{63BE1A76-FF50-4842-B091-B3698E8C64A4}" srcId="{AF1C8F73-A013-4450-BFB9-DE9968B7F789}" destId="{77C9B691-68C2-4A7F-AA35-5073909C1992}" srcOrd="1" destOrd="0" parTransId="{F48D2AED-AD2F-4A57-9FBC-821313EF4604}" sibTransId="{4CC6E0CE-A36A-452C-B891-7393CA9755F1}"/>
    <dgm:cxn modelId="{AC79CA9D-AAB0-4C2B-9D80-3123F39532CD}" type="presOf" srcId="{222BF7CC-30B5-4A87-B886-6DA99757B08D}" destId="{4FF7CCE0-DF05-48DF-A318-45842D2AC1BA}" srcOrd="0" destOrd="0" presId="urn:microsoft.com/office/officeart/2005/8/layout/chevron2"/>
    <dgm:cxn modelId="{A476D29D-DE77-4B80-AD38-5A2F83F86577}" type="presOf" srcId="{77C9B691-68C2-4A7F-AA35-5073909C1992}" destId="{0DCF21AD-1E34-478A-B138-9DE0C22E5DD6}" srcOrd="0" destOrd="0" presId="urn:microsoft.com/office/officeart/2005/8/layout/chevron2"/>
    <dgm:cxn modelId="{3CD0A1A2-4BBA-4CB1-9494-0E701AFDC261}" srcId="{34D74C82-6984-46C0-A53E-B8FC0212DE08}" destId="{FDDBD349-2F15-4A54-8ADB-5B09C9762134}" srcOrd="0" destOrd="0" parTransId="{675B6CD6-0D3D-4D8D-B2EF-1FCDF1B8FC25}" sibTransId="{362E6490-DF49-4563-9B89-26EF09D5FA94}"/>
    <dgm:cxn modelId="{CD7047B3-925D-4C94-8B92-1FD7413D4555}" srcId="{77C9B691-68C2-4A7F-AA35-5073909C1992}" destId="{81C2A33C-BBA5-407C-A44D-3237251173C5}" srcOrd="0" destOrd="0" parTransId="{0A83363A-7E08-420C-9059-455DA39082E6}" sibTransId="{4CF29799-BDAE-42AE-83B9-7DBF3EC105B0}"/>
    <dgm:cxn modelId="{8B43D2BD-6F48-41C6-BDC1-9098C63B8BBF}" type="presOf" srcId="{AF1C8F73-A013-4450-BFB9-DE9968B7F789}" destId="{E1946A80-BCFE-4A79-A064-9ECD62E3B4BF}" srcOrd="0" destOrd="0" presId="urn:microsoft.com/office/officeart/2005/8/layout/chevron2"/>
    <dgm:cxn modelId="{FDF442E2-4DDF-4A14-AD28-14FB66D03806}" srcId="{C1E106E8-3AFA-4CA2-8000-403615A323CD}" destId="{222BF7CC-30B5-4A87-B886-6DA99757B08D}" srcOrd="0" destOrd="0" parTransId="{7B066171-8592-412A-A98D-BC7597110A0D}" sibTransId="{1B0F368F-F7DF-4465-A85E-FC95AFC82F55}"/>
    <dgm:cxn modelId="{D1C214E3-1E3F-44CC-BDCB-F7F59B89B06B}" srcId="{AF1C8F73-A013-4450-BFB9-DE9968B7F789}" destId="{34D74C82-6984-46C0-A53E-B8FC0212DE08}" srcOrd="2" destOrd="0" parTransId="{A68AFEF9-8C89-4CBE-B874-0B0F1D395CBD}" sibTransId="{3CF829F9-2626-46BC-8887-BD5C3A0C8947}"/>
    <dgm:cxn modelId="{705EFBEA-4879-4FA6-BE2C-503D7BD154AE}" srcId="{53654AD9-B2A1-41A5-BD94-ECEBDE4AE6A1}" destId="{4C8E963D-8291-4044-AF4C-9145A8F3208B}" srcOrd="0" destOrd="0" parTransId="{7BF53AC7-CECC-4DE2-BC28-64B12FCBFC06}" sibTransId="{D1E15665-1167-4378-ACC9-09F7CA608E7B}"/>
    <dgm:cxn modelId="{335CDA3A-B466-49B2-B811-9BE3DAF418D4}" type="presParOf" srcId="{E1946A80-BCFE-4A79-A064-9ECD62E3B4BF}" destId="{938C89D1-0877-4582-B33B-D2D8B3D2D315}" srcOrd="0" destOrd="0" presId="urn:microsoft.com/office/officeart/2005/8/layout/chevron2"/>
    <dgm:cxn modelId="{30CC6737-62E7-4C9E-BE72-14CB3B826AD5}" type="presParOf" srcId="{938C89D1-0877-4582-B33B-D2D8B3D2D315}" destId="{4642089E-6DA1-473E-BD43-AB842CF19E67}" srcOrd="0" destOrd="0" presId="urn:microsoft.com/office/officeart/2005/8/layout/chevron2"/>
    <dgm:cxn modelId="{B39A5137-F42C-4931-9C4B-3A2904B4E7A9}" type="presParOf" srcId="{938C89D1-0877-4582-B33B-D2D8B3D2D315}" destId="{4FF7CCE0-DF05-48DF-A318-45842D2AC1BA}" srcOrd="1" destOrd="0" presId="urn:microsoft.com/office/officeart/2005/8/layout/chevron2"/>
    <dgm:cxn modelId="{EF5787D6-B3F0-46FB-9AA5-F0366DAA3C37}" type="presParOf" srcId="{E1946A80-BCFE-4A79-A064-9ECD62E3B4BF}" destId="{A167FCC4-1772-4F34-96EE-13C3759FBEDB}" srcOrd="1" destOrd="0" presId="urn:microsoft.com/office/officeart/2005/8/layout/chevron2"/>
    <dgm:cxn modelId="{D5890735-CD8A-4201-90CC-3134A54DD926}" type="presParOf" srcId="{E1946A80-BCFE-4A79-A064-9ECD62E3B4BF}" destId="{099CB725-F7E4-4E75-89B9-52A2ED9ADEA7}" srcOrd="2" destOrd="0" presId="urn:microsoft.com/office/officeart/2005/8/layout/chevron2"/>
    <dgm:cxn modelId="{6174142C-C46D-4235-AB44-7CAC1E280C5E}" type="presParOf" srcId="{099CB725-F7E4-4E75-89B9-52A2ED9ADEA7}" destId="{0DCF21AD-1E34-478A-B138-9DE0C22E5DD6}" srcOrd="0" destOrd="0" presId="urn:microsoft.com/office/officeart/2005/8/layout/chevron2"/>
    <dgm:cxn modelId="{47FB9B53-2C62-41C5-935F-5A3F0AF16E25}" type="presParOf" srcId="{099CB725-F7E4-4E75-89B9-52A2ED9ADEA7}" destId="{A3CF2065-6190-4632-B0AE-DDFD8B71F899}" srcOrd="1" destOrd="0" presId="urn:microsoft.com/office/officeart/2005/8/layout/chevron2"/>
    <dgm:cxn modelId="{463EC95C-B726-4F75-A942-5C77C79E8151}" type="presParOf" srcId="{E1946A80-BCFE-4A79-A064-9ECD62E3B4BF}" destId="{2174C1ED-A61E-4683-A457-3B9C1E719F17}" srcOrd="3" destOrd="0" presId="urn:microsoft.com/office/officeart/2005/8/layout/chevron2"/>
    <dgm:cxn modelId="{2F234420-DDBF-42A8-A19F-264B908F6B8B}" type="presParOf" srcId="{E1946A80-BCFE-4A79-A064-9ECD62E3B4BF}" destId="{C27E43FD-5A94-4C0B-8450-85338835A9E5}" srcOrd="4" destOrd="0" presId="urn:microsoft.com/office/officeart/2005/8/layout/chevron2"/>
    <dgm:cxn modelId="{3BEE038F-841F-40CF-9335-31089F565CEE}" type="presParOf" srcId="{C27E43FD-5A94-4C0B-8450-85338835A9E5}" destId="{D9E63270-59B8-4A8E-A9E4-FA44CAD1E1E5}" srcOrd="0" destOrd="0" presId="urn:microsoft.com/office/officeart/2005/8/layout/chevron2"/>
    <dgm:cxn modelId="{C0CFA1DA-F561-4DE9-804E-824F6EA80B61}" type="presParOf" srcId="{C27E43FD-5A94-4C0B-8450-85338835A9E5}" destId="{6B6FD8D9-FB10-4298-9A66-480D0CA4C2EF}" srcOrd="1" destOrd="0" presId="urn:microsoft.com/office/officeart/2005/8/layout/chevron2"/>
    <dgm:cxn modelId="{06F3F9DE-CAD8-47C3-B9B0-E6603CCDAD8E}" type="presParOf" srcId="{E1946A80-BCFE-4A79-A064-9ECD62E3B4BF}" destId="{957EA57B-1F75-4E10-B210-00CA880C2C74}" srcOrd="5" destOrd="0" presId="urn:microsoft.com/office/officeart/2005/8/layout/chevron2"/>
    <dgm:cxn modelId="{B98ACC01-96C6-481C-91FB-8F26667695D5}" type="presParOf" srcId="{E1946A80-BCFE-4A79-A064-9ECD62E3B4BF}" destId="{5EC7C296-50C7-4D97-925B-1A35BC3B7AA8}" srcOrd="6" destOrd="0" presId="urn:microsoft.com/office/officeart/2005/8/layout/chevron2"/>
    <dgm:cxn modelId="{FF2A379A-049D-4D77-8CEA-58AAD5E3E0E3}" type="presParOf" srcId="{5EC7C296-50C7-4D97-925B-1A35BC3B7AA8}" destId="{6F6E2282-FCCA-49C4-8590-763B8B4033C9}" srcOrd="0" destOrd="0" presId="urn:microsoft.com/office/officeart/2005/8/layout/chevron2"/>
    <dgm:cxn modelId="{87B7B338-529F-43FC-A891-E4568F41F48B}" type="presParOf" srcId="{5EC7C296-50C7-4D97-925B-1A35BC3B7AA8}" destId="{66C8B50F-B995-4673-B306-1A24421579F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0E3B40-6907-4859-A784-EC465D68C69A}" type="doc">
      <dgm:prSet loTypeId="urn:microsoft.com/office/officeart/2005/8/layout/process4" loCatId="list" qsTypeId="urn:microsoft.com/office/officeart/2005/8/quickstyle/simple2" qsCatId="simple" csTypeId="urn:microsoft.com/office/officeart/2005/8/colors/accent0_1" csCatId="mainScheme"/>
      <dgm:spPr/>
      <dgm:t>
        <a:bodyPr/>
        <a:lstStyle/>
        <a:p>
          <a:endParaRPr lang="x-none"/>
        </a:p>
      </dgm:t>
    </dgm:pt>
    <dgm:pt modelId="{2A8D73F1-C51F-44F9-AC16-CD63878B2FB7}">
      <dgm:prSet/>
      <dgm:spPr/>
      <dgm:t>
        <a:bodyPr/>
        <a:lstStyle/>
        <a:p>
          <a:r>
            <a:rPr lang="en-US"/>
            <a:t>In an essay test, students construct responses to items based on their understanding of the content. </a:t>
          </a:r>
          <a:endParaRPr lang="x-none"/>
        </a:p>
      </dgm:t>
    </dgm:pt>
    <dgm:pt modelId="{7B9CBA00-9BDE-41F2-B918-727E9B2DFDCC}" type="parTrans" cxnId="{7F373C42-E245-4985-81C9-91162A3E6B71}">
      <dgm:prSet/>
      <dgm:spPr/>
      <dgm:t>
        <a:bodyPr/>
        <a:lstStyle/>
        <a:p>
          <a:endParaRPr lang="x-none"/>
        </a:p>
      </dgm:t>
    </dgm:pt>
    <dgm:pt modelId="{4CF83EA2-50DB-49BE-9241-B7830CD79971}" type="sibTrans" cxnId="{7F373C42-E245-4985-81C9-91162A3E6B71}">
      <dgm:prSet/>
      <dgm:spPr/>
      <dgm:t>
        <a:bodyPr/>
        <a:lstStyle/>
        <a:p>
          <a:endParaRPr lang="x-none"/>
        </a:p>
      </dgm:t>
    </dgm:pt>
    <dgm:pt modelId="{30B8CF5E-1192-4FFD-932C-385D0DE35038}">
      <dgm:prSet/>
      <dgm:spPr/>
      <dgm:t>
        <a:bodyPr/>
        <a:lstStyle/>
        <a:p>
          <a:r>
            <a:rPr lang="en-US"/>
            <a:t>With this type of test item, varied answers may be possible depending on the content selected by the student for the response and the way in which different areas of content are integrated.</a:t>
          </a:r>
          <a:endParaRPr lang="x-none"/>
        </a:p>
      </dgm:t>
    </dgm:pt>
    <dgm:pt modelId="{D1C1FFCB-85D8-4DA3-A710-81E41923581F}" type="parTrans" cxnId="{399A52BE-FE37-4611-870D-85E9F5DCAA72}">
      <dgm:prSet/>
      <dgm:spPr/>
      <dgm:t>
        <a:bodyPr/>
        <a:lstStyle/>
        <a:p>
          <a:endParaRPr lang="x-none"/>
        </a:p>
      </dgm:t>
    </dgm:pt>
    <dgm:pt modelId="{7B3B21D1-AD5E-4FCC-A161-8A8B82CC5C26}" type="sibTrans" cxnId="{399A52BE-FE37-4611-870D-85E9F5DCAA72}">
      <dgm:prSet/>
      <dgm:spPr/>
      <dgm:t>
        <a:bodyPr/>
        <a:lstStyle/>
        <a:p>
          <a:endParaRPr lang="x-none"/>
        </a:p>
      </dgm:t>
    </dgm:pt>
    <dgm:pt modelId="{94A29C69-79F3-4C61-B5FF-668FA9095534}" type="pres">
      <dgm:prSet presAssocID="{F80E3B40-6907-4859-A784-EC465D68C69A}" presName="Name0" presStyleCnt="0">
        <dgm:presLayoutVars>
          <dgm:dir/>
          <dgm:animLvl val="lvl"/>
          <dgm:resizeHandles val="exact"/>
        </dgm:presLayoutVars>
      </dgm:prSet>
      <dgm:spPr/>
    </dgm:pt>
    <dgm:pt modelId="{EC7B6AC4-D8BB-4F5A-A73B-52DA5BCAAC29}" type="pres">
      <dgm:prSet presAssocID="{30B8CF5E-1192-4FFD-932C-385D0DE35038}" presName="boxAndChildren" presStyleCnt="0"/>
      <dgm:spPr/>
    </dgm:pt>
    <dgm:pt modelId="{41D35836-5EC5-4C55-836C-72E3388D2AEF}" type="pres">
      <dgm:prSet presAssocID="{30B8CF5E-1192-4FFD-932C-385D0DE35038}" presName="parentTextBox" presStyleLbl="node1" presStyleIdx="0" presStyleCnt="2"/>
      <dgm:spPr/>
    </dgm:pt>
    <dgm:pt modelId="{F3773C2A-AB34-4F05-B004-3B8B6DDEE004}" type="pres">
      <dgm:prSet presAssocID="{4CF83EA2-50DB-49BE-9241-B7830CD79971}" presName="sp" presStyleCnt="0"/>
      <dgm:spPr/>
    </dgm:pt>
    <dgm:pt modelId="{F9AB0818-EFB8-4B01-AEFB-D75FA5D4A0F9}" type="pres">
      <dgm:prSet presAssocID="{2A8D73F1-C51F-44F9-AC16-CD63878B2FB7}" presName="arrowAndChildren" presStyleCnt="0"/>
      <dgm:spPr/>
    </dgm:pt>
    <dgm:pt modelId="{30D6E15A-46D9-4A9E-92F1-56FB250B6E07}" type="pres">
      <dgm:prSet presAssocID="{2A8D73F1-C51F-44F9-AC16-CD63878B2FB7}" presName="parentTextArrow" presStyleLbl="node1" presStyleIdx="1" presStyleCnt="2"/>
      <dgm:spPr/>
    </dgm:pt>
  </dgm:ptLst>
  <dgm:cxnLst>
    <dgm:cxn modelId="{F4559610-398E-490B-8F89-895BAA7277C7}" type="presOf" srcId="{30B8CF5E-1192-4FFD-932C-385D0DE35038}" destId="{41D35836-5EC5-4C55-836C-72E3388D2AEF}" srcOrd="0" destOrd="0" presId="urn:microsoft.com/office/officeart/2005/8/layout/process4"/>
    <dgm:cxn modelId="{7F373C42-E245-4985-81C9-91162A3E6B71}" srcId="{F80E3B40-6907-4859-A784-EC465D68C69A}" destId="{2A8D73F1-C51F-44F9-AC16-CD63878B2FB7}" srcOrd="0" destOrd="0" parTransId="{7B9CBA00-9BDE-41F2-B918-727E9B2DFDCC}" sibTransId="{4CF83EA2-50DB-49BE-9241-B7830CD79971}"/>
    <dgm:cxn modelId="{C86BDC66-5797-4FF6-BF4B-749E36C31B0C}" type="presOf" srcId="{F80E3B40-6907-4859-A784-EC465D68C69A}" destId="{94A29C69-79F3-4C61-B5FF-668FA9095534}" srcOrd="0" destOrd="0" presId="urn:microsoft.com/office/officeart/2005/8/layout/process4"/>
    <dgm:cxn modelId="{399A52BE-FE37-4611-870D-85E9F5DCAA72}" srcId="{F80E3B40-6907-4859-A784-EC465D68C69A}" destId="{30B8CF5E-1192-4FFD-932C-385D0DE35038}" srcOrd="1" destOrd="0" parTransId="{D1C1FFCB-85D8-4DA3-A710-81E41923581F}" sibTransId="{7B3B21D1-AD5E-4FCC-A161-8A8B82CC5C26}"/>
    <dgm:cxn modelId="{48FCC8F2-3391-4E94-956C-498007A85900}" type="presOf" srcId="{2A8D73F1-C51F-44F9-AC16-CD63878B2FB7}" destId="{30D6E15A-46D9-4A9E-92F1-56FB250B6E07}" srcOrd="0" destOrd="0" presId="urn:microsoft.com/office/officeart/2005/8/layout/process4"/>
    <dgm:cxn modelId="{C62F14F0-1110-4D83-8A38-F44A0EA5E1EE}" type="presParOf" srcId="{94A29C69-79F3-4C61-B5FF-668FA9095534}" destId="{EC7B6AC4-D8BB-4F5A-A73B-52DA5BCAAC29}" srcOrd="0" destOrd="0" presId="urn:microsoft.com/office/officeart/2005/8/layout/process4"/>
    <dgm:cxn modelId="{9ECF41D9-815A-4B38-8304-22E80C488084}" type="presParOf" srcId="{EC7B6AC4-D8BB-4F5A-A73B-52DA5BCAAC29}" destId="{41D35836-5EC5-4C55-836C-72E3388D2AEF}" srcOrd="0" destOrd="0" presId="urn:microsoft.com/office/officeart/2005/8/layout/process4"/>
    <dgm:cxn modelId="{BD3F6B8A-CE18-41F2-BEF9-3B6AF1FE0AE3}" type="presParOf" srcId="{94A29C69-79F3-4C61-B5FF-668FA9095534}" destId="{F3773C2A-AB34-4F05-B004-3B8B6DDEE004}" srcOrd="1" destOrd="0" presId="urn:microsoft.com/office/officeart/2005/8/layout/process4"/>
    <dgm:cxn modelId="{04157F5D-A128-49E9-97EF-7F7AA901073E}" type="presParOf" srcId="{94A29C69-79F3-4C61-B5FF-668FA9095534}" destId="{F9AB0818-EFB8-4B01-AEFB-D75FA5D4A0F9}" srcOrd="2" destOrd="0" presId="urn:microsoft.com/office/officeart/2005/8/layout/process4"/>
    <dgm:cxn modelId="{427D41E4-DBE5-460E-9398-97E258DE890A}" type="presParOf" srcId="{F9AB0818-EFB8-4B01-AEFB-D75FA5D4A0F9}" destId="{30D6E15A-46D9-4A9E-92F1-56FB250B6E0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6AB208A-3F88-4C74-8155-D7A26D4086A7}" type="doc">
      <dgm:prSet loTypeId="urn:microsoft.com/office/officeart/2005/8/layout/vProcess5" loCatId="process" qsTypeId="urn:microsoft.com/office/officeart/2005/8/quickstyle/simple2" qsCatId="simple" csTypeId="urn:microsoft.com/office/officeart/2005/8/colors/accent0_1" csCatId="mainScheme"/>
      <dgm:spPr/>
      <dgm:t>
        <a:bodyPr/>
        <a:lstStyle/>
        <a:p>
          <a:endParaRPr lang="x-none"/>
        </a:p>
      </dgm:t>
    </dgm:pt>
    <dgm:pt modelId="{A19608F3-8330-4D8B-B421-38BA52D308E1}">
      <dgm:prSet/>
      <dgm:spPr/>
      <dgm:t>
        <a:bodyPr/>
        <a:lstStyle/>
        <a:p>
          <a:pPr algn="just"/>
          <a:r>
            <a:rPr lang="en-US" dirty="0"/>
            <a:t>Essay items provide an opportunity for students to select content to discuss, to integrate content, to present ideas in their own words, and to develop original and creative responses to items. </a:t>
          </a:r>
          <a:endParaRPr lang="x-none" dirty="0"/>
        </a:p>
      </dgm:t>
    </dgm:pt>
    <dgm:pt modelId="{47A10D4A-DD4D-4077-A696-878120F49597}" type="parTrans" cxnId="{0465618C-5700-4C1B-B239-CDDD5A7188D8}">
      <dgm:prSet/>
      <dgm:spPr/>
      <dgm:t>
        <a:bodyPr/>
        <a:lstStyle/>
        <a:p>
          <a:endParaRPr lang="x-none"/>
        </a:p>
      </dgm:t>
    </dgm:pt>
    <dgm:pt modelId="{D3ED94D8-B53D-4EF3-BC05-A83E68D8386C}" type="sibTrans" cxnId="{0465618C-5700-4C1B-B239-CDDD5A7188D8}">
      <dgm:prSet/>
      <dgm:spPr/>
      <dgm:t>
        <a:bodyPr/>
        <a:lstStyle/>
        <a:p>
          <a:endParaRPr lang="x-none"/>
        </a:p>
      </dgm:t>
    </dgm:pt>
    <dgm:pt modelId="{D86D3981-ECAF-4262-9465-467AA6D31326}">
      <dgm:prSet/>
      <dgm:spPr/>
      <dgm:t>
        <a:bodyPr/>
        <a:lstStyle/>
        <a:p>
          <a:pPr algn="just"/>
          <a:r>
            <a:rPr lang="en-US" dirty="0"/>
            <a:t>This freedom of response makes essay items particularly useful for complex and higher level outcomes.</a:t>
          </a:r>
          <a:endParaRPr lang="x-none" dirty="0"/>
        </a:p>
      </dgm:t>
    </dgm:pt>
    <dgm:pt modelId="{83BDDF3D-506F-4868-AD24-50DD1C94A160}" type="parTrans" cxnId="{D71CC5A0-6C10-4072-8426-86ABE4B60222}">
      <dgm:prSet/>
      <dgm:spPr/>
      <dgm:t>
        <a:bodyPr/>
        <a:lstStyle/>
        <a:p>
          <a:endParaRPr lang="x-none"/>
        </a:p>
      </dgm:t>
    </dgm:pt>
    <dgm:pt modelId="{628C46C5-B34B-48D7-9CA8-E931673E82AE}" type="sibTrans" cxnId="{D71CC5A0-6C10-4072-8426-86ABE4B60222}">
      <dgm:prSet/>
      <dgm:spPr/>
      <dgm:t>
        <a:bodyPr/>
        <a:lstStyle/>
        <a:p>
          <a:endParaRPr lang="x-none"/>
        </a:p>
      </dgm:t>
    </dgm:pt>
    <dgm:pt modelId="{A3FB604E-AB4F-4DEF-A794-8F5767DD9AE1}" type="pres">
      <dgm:prSet presAssocID="{86AB208A-3F88-4C74-8155-D7A26D4086A7}" presName="outerComposite" presStyleCnt="0">
        <dgm:presLayoutVars>
          <dgm:chMax val="5"/>
          <dgm:dir/>
          <dgm:resizeHandles val="exact"/>
        </dgm:presLayoutVars>
      </dgm:prSet>
      <dgm:spPr/>
    </dgm:pt>
    <dgm:pt modelId="{4BCF1ED9-07C5-4862-AEE3-DA46C338255B}" type="pres">
      <dgm:prSet presAssocID="{86AB208A-3F88-4C74-8155-D7A26D4086A7}" presName="dummyMaxCanvas" presStyleCnt="0">
        <dgm:presLayoutVars/>
      </dgm:prSet>
      <dgm:spPr/>
    </dgm:pt>
    <dgm:pt modelId="{59DC4909-91E0-4997-8225-B8C15A51472C}" type="pres">
      <dgm:prSet presAssocID="{86AB208A-3F88-4C74-8155-D7A26D4086A7}" presName="TwoNodes_1" presStyleLbl="node1" presStyleIdx="0" presStyleCnt="2">
        <dgm:presLayoutVars>
          <dgm:bulletEnabled val="1"/>
        </dgm:presLayoutVars>
      </dgm:prSet>
      <dgm:spPr/>
    </dgm:pt>
    <dgm:pt modelId="{822AAE6C-E1BF-4728-8D63-AB2428190599}" type="pres">
      <dgm:prSet presAssocID="{86AB208A-3F88-4C74-8155-D7A26D4086A7}" presName="TwoNodes_2" presStyleLbl="node1" presStyleIdx="1" presStyleCnt="2">
        <dgm:presLayoutVars>
          <dgm:bulletEnabled val="1"/>
        </dgm:presLayoutVars>
      </dgm:prSet>
      <dgm:spPr/>
    </dgm:pt>
    <dgm:pt modelId="{5CFEA322-7893-4F15-9214-6C71D3D68E7C}" type="pres">
      <dgm:prSet presAssocID="{86AB208A-3F88-4C74-8155-D7A26D4086A7}" presName="TwoConn_1-2" presStyleLbl="fgAccFollowNode1" presStyleIdx="0" presStyleCnt="1">
        <dgm:presLayoutVars>
          <dgm:bulletEnabled val="1"/>
        </dgm:presLayoutVars>
      </dgm:prSet>
      <dgm:spPr/>
    </dgm:pt>
    <dgm:pt modelId="{49127A0A-C2D2-40B3-8D29-3272F60C368E}" type="pres">
      <dgm:prSet presAssocID="{86AB208A-3F88-4C74-8155-D7A26D4086A7}" presName="TwoNodes_1_text" presStyleLbl="node1" presStyleIdx="1" presStyleCnt="2">
        <dgm:presLayoutVars>
          <dgm:bulletEnabled val="1"/>
        </dgm:presLayoutVars>
      </dgm:prSet>
      <dgm:spPr/>
    </dgm:pt>
    <dgm:pt modelId="{A2C62C91-EB3B-45B8-90B2-D1A903705ED7}" type="pres">
      <dgm:prSet presAssocID="{86AB208A-3F88-4C74-8155-D7A26D4086A7}" presName="TwoNodes_2_text" presStyleLbl="node1" presStyleIdx="1" presStyleCnt="2">
        <dgm:presLayoutVars>
          <dgm:bulletEnabled val="1"/>
        </dgm:presLayoutVars>
      </dgm:prSet>
      <dgm:spPr/>
    </dgm:pt>
  </dgm:ptLst>
  <dgm:cxnLst>
    <dgm:cxn modelId="{C8A39274-6832-4FD0-8EC2-A8F54DA357CF}" type="presOf" srcId="{A19608F3-8330-4D8B-B421-38BA52D308E1}" destId="{59DC4909-91E0-4997-8225-B8C15A51472C}" srcOrd="0" destOrd="0" presId="urn:microsoft.com/office/officeart/2005/8/layout/vProcess5"/>
    <dgm:cxn modelId="{84371582-3DD2-4360-ACC6-4FCEB1329485}" type="presOf" srcId="{D3ED94D8-B53D-4EF3-BC05-A83E68D8386C}" destId="{5CFEA322-7893-4F15-9214-6C71D3D68E7C}" srcOrd="0" destOrd="0" presId="urn:microsoft.com/office/officeart/2005/8/layout/vProcess5"/>
    <dgm:cxn modelId="{0465618C-5700-4C1B-B239-CDDD5A7188D8}" srcId="{86AB208A-3F88-4C74-8155-D7A26D4086A7}" destId="{A19608F3-8330-4D8B-B421-38BA52D308E1}" srcOrd="0" destOrd="0" parTransId="{47A10D4A-DD4D-4077-A696-878120F49597}" sibTransId="{D3ED94D8-B53D-4EF3-BC05-A83E68D8386C}"/>
    <dgm:cxn modelId="{D71CC5A0-6C10-4072-8426-86ABE4B60222}" srcId="{86AB208A-3F88-4C74-8155-D7A26D4086A7}" destId="{D86D3981-ECAF-4262-9465-467AA6D31326}" srcOrd="1" destOrd="0" parTransId="{83BDDF3D-506F-4868-AD24-50DD1C94A160}" sibTransId="{628C46C5-B34B-48D7-9CA8-E931673E82AE}"/>
    <dgm:cxn modelId="{C03DE5AB-2AE7-4EA6-B3B6-3708A4CF0A6F}" type="presOf" srcId="{A19608F3-8330-4D8B-B421-38BA52D308E1}" destId="{49127A0A-C2D2-40B3-8D29-3272F60C368E}" srcOrd="1" destOrd="0" presId="urn:microsoft.com/office/officeart/2005/8/layout/vProcess5"/>
    <dgm:cxn modelId="{74AD2BC6-B78E-4E10-B4C7-8DF381409B5B}" type="presOf" srcId="{D86D3981-ECAF-4262-9465-467AA6D31326}" destId="{A2C62C91-EB3B-45B8-90B2-D1A903705ED7}" srcOrd="1" destOrd="0" presId="urn:microsoft.com/office/officeart/2005/8/layout/vProcess5"/>
    <dgm:cxn modelId="{A69C12DE-E359-4FF6-BE3A-B80522B7B5C1}" type="presOf" srcId="{86AB208A-3F88-4C74-8155-D7A26D4086A7}" destId="{A3FB604E-AB4F-4DEF-A794-8F5767DD9AE1}" srcOrd="0" destOrd="0" presId="urn:microsoft.com/office/officeart/2005/8/layout/vProcess5"/>
    <dgm:cxn modelId="{D80A81EC-AC5D-4694-90BB-7AE020C7B294}" type="presOf" srcId="{D86D3981-ECAF-4262-9465-467AA6D31326}" destId="{822AAE6C-E1BF-4728-8D63-AB2428190599}" srcOrd="0" destOrd="0" presId="urn:microsoft.com/office/officeart/2005/8/layout/vProcess5"/>
    <dgm:cxn modelId="{2D13DF0D-7B7D-447F-88E1-E2021720D929}" type="presParOf" srcId="{A3FB604E-AB4F-4DEF-A794-8F5767DD9AE1}" destId="{4BCF1ED9-07C5-4862-AEE3-DA46C338255B}" srcOrd="0" destOrd="0" presId="urn:microsoft.com/office/officeart/2005/8/layout/vProcess5"/>
    <dgm:cxn modelId="{FEF9963A-3C7B-457A-B086-356A18B1BFBD}" type="presParOf" srcId="{A3FB604E-AB4F-4DEF-A794-8F5767DD9AE1}" destId="{59DC4909-91E0-4997-8225-B8C15A51472C}" srcOrd="1" destOrd="0" presId="urn:microsoft.com/office/officeart/2005/8/layout/vProcess5"/>
    <dgm:cxn modelId="{0ECD114A-C899-4D1A-B924-36631B2B30A5}" type="presParOf" srcId="{A3FB604E-AB4F-4DEF-A794-8F5767DD9AE1}" destId="{822AAE6C-E1BF-4728-8D63-AB2428190599}" srcOrd="2" destOrd="0" presId="urn:microsoft.com/office/officeart/2005/8/layout/vProcess5"/>
    <dgm:cxn modelId="{AA6881F8-BE90-4007-A1C5-674B05853A25}" type="presParOf" srcId="{A3FB604E-AB4F-4DEF-A794-8F5767DD9AE1}" destId="{5CFEA322-7893-4F15-9214-6C71D3D68E7C}" srcOrd="3" destOrd="0" presId="urn:microsoft.com/office/officeart/2005/8/layout/vProcess5"/>
    <dgm:cxn modelId="{83342A3C-4333-4F6F-A175-3E9C2A133054}" type="presParOf" srcId="{A3FB604E-AB4F-4DEF-A794-8F5767DD9AE1}" destId="{49127A0A-C2D2-40B3-8D29-3272F60C368E}" srcOrd="4" destOrd="0" presId="urn:microsoft.com/office/officeart/2005/8/layout/vProcess5"/>
    <dgm:cxn modelId="{397F94A5-8B13-4742-A057-BF9D1A515D05}" type="presParOf" srcId="{A3FB604E-AB4F-4DEF-A794-8F5767DD9AE1}" destId="{A2C62C91-EB3B-45B8-90B2-D1A903705ED7}"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949E6E7-C772-4D01-BC1D-5F0013CCB327}" type="doc">
      <dgm:prSet loTypeId="urn:microsoft.com/office/officeart/2005/8/layout/process4" loCatId="list" qsTypeId="urn:microsoft.com/office/officeart/2005/8/quickstyle/simple2" qsCatId="simple" csTypeId="urn:microsoft.com/office/officeart/2005/8/colors/accent0_1" csCatId="mainScheme"/>
      <dgm:spPr/>
      <dgm:t>
        <a:bodyPr/>
        <a:lstStyle/>
        <a:p>
          <a:endParaRPr lang="x-none"/>
        </a:p>
      </dgm:t>
    </dgm:pt>
    <dgm:pt modelId="{03E18AEE-194C-4ECB-BBA8-545A7169B52E}">
      <dgm:prSet/>
      <dgm:spPr/>
      <dgm:t>
        <a:bodyPr/>
        <a:lstStyle/>
        <a:p>
          <a:r>
            <a:rPr lang="en-US"/>
            <a:t>There are two types of essay items: restricted response and extended response. </a:t>
          </a:r>
          <a:endParaRPr lang="x-none"/>
        </a:p>
      </dgm:t>
    </dgm:pt>
    <dgm:pt modelId="{8815DF5D-D8E9-4D51-9E49-8097DC7E097B}" type="parTrans" cxnId="{87724E23-933D-45D3-9106-2DCF2C895A23}">
      <dgm:prSet/>
      <dgm:spPr/>
      <dgm:t>
        <a:bodyPr/>
        <a:lstStyle/>
        <a:p>
          <a:endParaRPr lang="x-none"/>
        </a:p>
      </dgm:t>
    </dgm:pt>
    <dgm:pt modelId="{5ED283E7-D0EF-4DAD-BF57-7ACB9B422263}" type="sibTrans" cxnId="{87724E23-933D-45D3-9106-2DCF2C895A23}">
      <dgm:prSet/>
      <dgm:spPr/>
      <dgm:t>
        <a:bodyPr/>
        <a:lstStyle/>
        <a:p>
          <a:endParaRPr lang="x-none"/>
        </a:p>
      </dgm:t>
    </dgm:pt>
    <dgm:pt modelId="{EA681FCF-FD9E-487F-8031-8D207D1E77CE}">
      <dgm:prSet/>
      <dgm:spPr/>
      <dgm:t>
        <a:bodyPr/>
        <a:lstStyle/>
        <a:p>
          <a:r>
            <a:rPr lang="en-US"/>
            <a:t>In a restricted-response item, the teacher limits the student’s answer by indicating the content to be discussed and frequently the amount of discussion allowed.</a:t>
          </a:r>
          <a:endParaRPr lang="x-none"/>
        </a:p>
      </dgm:t>
    </dgm:pt>
    <dgm:pt modelId="{FF7A6ED3-99CF-4A3B-A216-6DE3E58F6755}" type="parTrans" cxnId="{8D6AF22C-12A9-4F5B-9F02-EE37A864AEF6}">
      <dgm:prSet/>
      <dgm:spPr/>
      <dgm:t>
        <a:bodyPr/>
        <a:lstStyle/>
        <a:p>
          <a:endParaRPr lang="x-none"/>
        </a:p>
      </dgm:t>
    </dgm:pt>
    <dgm:pt modelId="{63813716-7EB2-4276-BB94-6D8E2EB98E6F}" type="sibTrans" cxnId="{8D6AF22C-12A9-4F5B-9F02-EE37A864AEF6}">
      <dgm:prSet/>
      <dgm:spPr/>
      <dgm:t>
        <a:bodyPr/>
        <a:lstStyle/>
        <a:p>
          <a:endParaRPr lang="x-none"/>
        </a:p>
      </dgm:t>
    </dgm:pt>
    <dgm:pt modelId="{B821D2AB-CF34-4100-8EAD-B429A1472C27}">
      <dgm:prSet/>
      <dgm:spPr/>
      <dgm:t>
        <a:bodyPr/>
        <a:lstStyle/>
        <a:p>
          <a:r>
            <a:rPr lang="en-US"/>
            <a:t>In an extended-response item, students have freedom of response, often requiring extensive writing. </a:t>
          </a:r>
          <a:endParaRPr lang="x-none"/>
        </a:p>
      </dgm:t>
    </dgm:pt>
    <dgm:pt modelId="{C5C8D2A9-997B-4B85-B1B0-81A1A3FEE4B4}" type="parTrans" cxnId="{78DA752D-E0FE-4EF2-BFB1-B75E6201E7A0}">
      <dgm:prSet/>
      <dgm:spPr/>
      <dgm:t>
        <a:bodyPr/>
        <a:lstStyle/>
        <a:p>
          <a:endParaRPr lang="x-none"/>
        </a:p>
      </dgm:t>
    </dgm:pt>
    <dgm:pt modelId="{3190A333-5985-475D-AC7F-7BE1D121EE52}" type="sibTrans" cxnId="{78DA752D-E0FE-4EF2-BFB1-B75E6201E7A0}">
      <dgm:prSet/>
      <dgm:spPr/>
      <dgm:t>
        <a:bodyPr/>
        <a:lstStyle/>
        <a:p>
          <a:endParaRPr lang="x-none"/>
        </a:p>
      </dgm:t>
    </dgm:pt>
    <dgm:pt modelId="{5179186A-576B-4619-AAE0-7FCCD2F08391}" type="pres">
      <dgm:prSet presAssocID="{D949E6E7-C772-4D01-BC1D-5F0013CCB327}" presName="Name0" presStyleCnt="0">
        <dgm:presLayoutVars>
          <dgm:dir/>
          <dgm:animLvl val="lvl"/>
          <dgm:resizeHandles val="exact"/>
        </dgm:presLayoutVars>
      </dgm:prSet>
      <dgm:spPr/>
    </dgm:pt>
    <dgm:pt modelId="{00214FE5-3786-4511-82DD-BA6A83223F6E}" type="pres">
      <dgm:prSet presAssocID="{B821D2AB-CF34-4100-8EAD-B429A1472C27}" presName="boxAndChildren" presStyleCnt="0"/>
      <dgm:spPr/>
    </dgm:pt>
    <dgm:pt modelId="{C279242B-47FD-4469-B840-8205A92A9CA6}" type="pres">
      <dgm:prSet presAssocID="{B821D2AB-CF34-4100-8EAD-B429A1472C27}" presName="parentTextBox" presStyleLbl="node1" presStyleIdx="0" presStyleCnt="3"/>
      <dgm:spPr/>
    </dgm:pt>
    <dgm:pt modelId="{C93E75C9-B64E-4A75-A5F2-02FD773F389F}" type="pres">
      <dgm:prSet presAssocID="{63813716-7EB2-4276-BB94-6D8E2EB98E6F}" presName="sp" presStyleCnt="0"/>
      <dgm:spPr/>
    </dgm:pt>
    <dgm:pt modelId="{D553B54E-C11F-4F29-B1CA-A149F8B2AAFD}" type="pres">
      <dgm:prSet presAssocID="{EA681FCF-FD9E-487F-8031-8D207D1E77CE}" presName="arrowAndChildren" presStyleCnt="0"/>
      <dgm:spPr/>
    </dgm:pt>
    <dgm:pt modelId="{93DB06F6-61BC-4984-A096-FE79CDDC5A80}" type="pres">
      <dgm:prSet presAssocID="{EA681FCF-FD9E-487F-8031-8D207D1E77CE}" presName="parentTextArrow" presStyleLbl="node1" presStyleIdx="1" presStyleCnt="3"/>
      <dgm:spPr/>
    </dgm:pt>
    <dgm:pt modelId="{44F8E9D0-E23A-46F7-AC18-8B3ED1302C61}" type="pres">
      <dgm:prSet presAssocID="{5ED283E7-D0EF-4DAD-BF57-7ACB9B422263}" presName="sp" presStyleCnt="0"/>
      <dgm:spPr/>
    </dgm:pt>
    <dgm:pt modelId="{24294857-0FF8-40A8-AECA-954CCAFAA45F}" type="pres">
      <dgm:prSet presAssocID="{03E18AEE-194C-4ECB-BBA8-545A7169B52E}" presName="arrowAndChildren" presStyleCnt="0"/>
      <dgm:spPr/>
    </dgm:pt>
    <dgm:pt modelId="{2E681621-F3D3-40E2-86DC-3BD887F94D8A}" type="pres">
      <dgm:prSet presAssocID="{03E18AEE-194C-4ECB-BBA8-545A7169B52E}" presName="parentTextArrow" presStyleLbl="node1" presStyleIdx="2" presStyleCnt="3"/>
      <dgm:spPr/>
    </dgm:pt>
  </dgm:ptLst>
  <dgm:cxnLst>
    <dgm:cxn modelId="{87724E23-933D-45D3-9106-2DCF2C895A23}" srcId="{D949E6E7-C772-4D01-BC1D-5F0013CCB327}" destId="{03E18AEE-194C-4ECB-BBA8-545A7169B52E}" srcOrd="0" destOrd="0" parTransId="{8815DF5D-D8E9-4D51-9E49-8097DC7E097B}" sibTransId="{5ED283E7-D0EF-4DAD-BF57-7ACB9B422263}"/>
    <dgm:cxn modelId="{70978826-1DDE-4E73-A43C-9C5BEBC2B85F}" type="presOf" srcId="{EA681FCF-FD9E-487F-8031-8D207D1E77CE}" destId="{93DB06F6-61BC-4984-A096-FE79CDDC5A80}" srcOrd="0" destOrd="0" presId="urn:microsoft.com/office/officeart/2005/8/layout/process4"/>
    <dgm:cxn modelId="{8D6AF22C-12A9-4F5B-9F02-EE37A864AEF6}" srcId="{D949E6E7-C772-4D01-BC1D-5F0013CCB327}" destId="{EA681FCF-FD9E-487F-8031-8D207D1E77CE}" srcOrd="1" destOrd="0" parTransId="{FF7A6ED3-99CF-4A3B-A216-6DE3E58F6755}" sibTransId="{63813716-7EB2-4276-BB94-6D8E2EB98E6F}"/>
    <dgm:cxn modelId="{78DA752D-E0FE-4EF2-BFB1-B75E6201E7A0}" srcId="{D949E6E7-C772-4D01-BC1D-5F0013CCB327}" destId="{B821D2AB-CF34-4100-8EAD-B429A1472C27}" srcOrd="2" destOrd="0" parTransId="{C5C8D2A9-997B-4B85-B1B0-81A1A3FEE4B4}" sibTransId="{3190A333-5985-475D-AC7F-7BE1D121EE52}"/>
    <dgm:cxn modelId="{9BCB888E-CF08-4B01-BEF4-814F04EEDECE}" type="presOf" srcId="{D949E6E7-C772-4D01-BC1D-5F0013CCB327}" destId="{5179186A-576B-4619-AAE0-7FCCD2F08391}" srcOrd="0" destOrd="0" presId="urn:microsoft.com/office/officeart/2005/8/layout/process4"/>
    <dgm:cxn modelId="{117A968F-9D99-4B8D-A49C-51FCF4A52853}" type="presOf" srcId="{B821D2AB-CF34-4100-8EAD-B429A1472C27}" destId="{C279242B-47FD-4469-B840-8205A92A9CA6}" srcOrd="0" destOrd="0" presId="urn:microsoft.com/office/officeart/2005/8/layout/process4"/>
    <dgm:cxn modelId="{311B2DFF-0B26-444E-B7D0-E613134381BA}" type="presOf" srcId="{03E18AEE-194C-4ECB-BBA8-545A7169B52E}" destId="{2E681621-F3D3-40E2-86DC-3BD887F94D8A}" srcOrd="0" destOrd="0" presId="urn:microsoft.com/office/officeart/2005/8/layout/process4"/>
    <dgm:cxn modelId="{E99B580D-1975-4E04-BF0D-DEF492B47B95}" type="presParOf" srcId="{5179186A-576B-4619-AAE0-7FCCD2F08391}" destId="{00214FE5-3786-4511-82DD-BA6A83223F6E}" srcOrd="0" destOrd="0" presId="urn:microsoft.com/office/officeart/2005/8/layout/process4"/>
    <dgm:cxn modelId="{A4BDE713-BBB7-4066-82DA-644A76DCAF0E}" type="presParOf" srcId="{00214FE5-3786-4511-82DD-BA6A83223F6E}" destId="{C279242B-47FD-4469-B840-8205A92A9CA6}" srcOrd="0" destOrd="0" presId="urn:microsoft.com/office/officeart/2005/8/layout/process4"/>
    <dgm:cxn modelId="{3303DE8F-A31E-4844-8CCF-73107504786C}" type="presParOf" srcId="{5179186A-576B-4619-AAE0-7FCCD2F08391}" destId="{C93E75C9-B64E-4A75-A5F2-02FD773F389F}" srcOrd="1" destOrd="0" presId="urn:microsoft.com/office/officeart/2005/8/layout/process4"/>
    <dgm:cxn modelId="{8FD1B2FB-D0CE-4BF7-9466-0E3027309FD1}" type="presParOf" srcId="{5179186A-576B-4619-AAE0-7FCCD2F08391}" destId="{D553B54E-C11F-4F29-B1CA-A149F8B2AAFD}" srcOrd="2" destOrd="0" presId="urn:microsoft.com/office/officeart/2005/8/layout/process4"/>
    <dgm:cxn modelId="{3611B956-C3A9-43AB-A7E7-CAEC1D2236F3}" type="presParOf" srcId="{D553B54E-C11F-4F29-B1CA-A149F8B2AAFD}" destId="{93DB06F6-61BC-4984-A096-FE79CDDC5A80}" srcOrd="0" destOrd="0" presId="urn:microsoft.com/office/officeart/2005/8/layout/process4"/>
    <dgm:cxn modelId="{26E9B9BF-DA4B-4CB0-B7FD-472971AC08E0}" type="presParOf" srcId="{5179186A-576B-4619-AAE0-7FCCD2F08391}" destId="{44F8E9D0-E23A-46F7-AC18-8B3ED1302C61}" srcOrd="3" destOrd="0" presId="urn:microsoft.com/office/officeart/2005/8/layout/process4"/>
    <dgm:cxn modelId="{E4E94BE1-0CCA-4E31-87B5-63642379A4D4}" type="presParOf" srcId="{5179186A-576B-4619-AAE0-7FCCD2F08391}" destId="{24294857-0FF8-40A8-AECA-954CCAFAA45F}" srcOrd="4" destOrd="0" presId="urn:microsoft.com/office/officeart/2005/8/layout/process4"/>
    <dgm:cxn modelId="{C6AFEC7E-37BA-430E-A092-95AD8E7019C6}" type="presParOf" srcId="{24294857-0FF8-40A8-AECA-954CCAFAA45F}" destId="{2E681621-F3D3-40E2-86DC-3BD887F94D8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617640A-03CA-45F4-9CEB-3AFC0BFDFD2C}" type="doc">
      <dgm:prSet loTypeId="urn:microsoft.com/office/officeart/2005/8/layout/vProcess5" loCatId="process" qsTypeId="urn:microsoft.com/office/officeart/2005/8/quickstyle/simple2" qsCatId="simple" csTypeId="urn:microsoft.com/office/officeart/2005/8/colors/accent0_1" csCatId="mainScheme" phldr="1"/>
      <dgm:spPr/>
      <dgm:t>
        <a:bodyPr/>
        <a:lstStyle/>
        <a:p>
          <a:endParaRPr lang="x-none"/>
        </a:p>
      </dgm:t>
    </dgm:pt>
    <dgm:pt modelId="{A12EE47D-2B24-44FA-89D2-9A3EB7549994}">
      <dgm:prSet/>
      <dgm:spPr/>
      <dgm:t>
        <a:bodyPr/>
        <a:lstStyle/>
        <a:p>
          <a:pPr algn="just"/>
          <a:r>
            <a:rPr lang="en-US" dirty="0"/>
            <a:t>Although essay items use writing as the medium for expression, the intent is to assess student understanding of specific content rather than judge the writing ability in and of itself. </a:t>
          </a:r>
          <a:endParaRPr lang="x-none" dirty="0"/>
        </a:p>
      </dgm:t>
    </dgm:pt>
    <dgm:pt modelId="{A91F4042-58BA-4AAC-BCB7-D1F23251D4EF}" type="parTrans" cxnId="{BBA14802-D525-45F6-B4A1-DFCC8FC6744F}">
      <dgm:prSet/>
      <dgm:spPr/>
      <dgm:t>
        <a:bodyPr/>
        <a:lstStyle/>
        <a:p>
          <a:endParaRPr lang="x-none"/>
        </a:p>
      </dgm:t>
    </dgm:pt>
    <dgm:pt modelId="{2446E54E-9E00-4D3E-B516-EF4C6B8CC1BD}" type="sibTrans" cxnId="{BBA14802-D525-45F6-B4A1-DFCC8FC6744F}">
      <dgm:prSet/>
      <dgm:spPr/>
      <dgm:t>
        <a:bodyPr/>
        <a:lstStyle/>
        <a:p>
          <a:endParaRPr lang="x-none"/>
        </a:p>
      </dgm:t>
    </dgm:pt>
    <dgm:pt modelId="{2BF57C03-AD50-4582-8C2A-7B951D709293}">
      <dgm:prSet/>
      <dgm:spPr/>
      <dgm:t>
        <a:bodyPr/>
        <a:lstStyle/>
        <a:p>
          <a:pPr algn="just"/>
          <a:r>
            <a:rPr lang="en-US" dirty="0"/>
            <a:t>Other types of assignments are better suited to assessing the ability of students to write effectively.</a:t>
          </a:r>
          <a:endParaRPr lang="x-none" dirty="0"/>
        </a:p>
      </dgm:t>
    </dgm:pt>
    <dgm:pt modelId="{BE9EDA1C-5509-45BF-ABF8-989E19B85EA5}" type="parTrans" cxnId="{0614CECA-9764-4A77-B58F-AA5502AEC3D4}">
      <dgm:prSet/>
      <dgm:spPr/>
      <dgm:t>
        <a:bodyPr/>
        <a:lstStyle/>
        <a:p>
          <a:endParaRPr lang="x-none"/>
        </a:p>
      </dgm:t>
    </dgm:pt>
    <dgm:pt modelId="{26B50010-EE79-4E75-99E9-343CDEDA9862}" type="sibTrans" cxnId="{0614CECA-9764-4A77-B58F-AA5502AEC3D4}">
      <dgm:prSet/>
      <dgm:spPr/>
      <dgm:t>
        <a:bodyPr/>
        <a:lstStyle/>
        <a:p>
          <a:endParaRPr lang="x-none"/>
        </a:p>
      </dgm:t>
    </dgm:pt>
    <dgm:pt modelId="{81B91598-0D94-4224-8EEA-47618017F7DB}" type="pres">
      <dgm:prSet presAssocID="{A617640A-03CA-45F4-9CEB-3AFC0BFDFD2C}" presName="outerComposite" presStyleCnt="0">
        <dgm:presLayoutVars>
          <dgm:chMax val="5"/>
          <dgm:dir/>
          <dgm:resizeHandles val="exact"/>
        </dgm:presLayoutVars>
      </dgm:prSet>
      <dgm:spPr/>
    </dgm:pt>
    <dgm:pt modelId="{7A93C156-9FD3-412F-84B4-0C72C2A0A24C}" type="pres">
      <dgm:prSet presAssocID="{A617640A-03CA-45F4-9CEB-3AFC0BFDFD2C}" presName="dummyMaxCanvas" presStyleCnt="0">
        <dgm:presLayoutVars/>
      </dgm:prSet>
      <dgm:spPr/>
    </dgm:pt>
    <dgm:pt modelId="{271980F8-791B-4262-975E-5F6D12FE024C}" type="pres">
      <dgm:prSet presAssocID="{A617640A-03CA-45F4-9CEB-3AFC0BFDFD2C}" presName="TwoNodes_1" presStyleLbl="node1" presStyleIdx="0" presStyleCnt="2">
        <dgm:presLayoutVars>
          <dgm:bulletEnabled val="1"/>
        </dgm:presLayoutVars>
      </dgm:prSet>
      <dgm:spPr/>
    </dgm:pt>
    <dgm:pt modelId="{1BECFCF3-EE5C-4543-8A58-4A5A47293CD6}" type="pres">
      <dgm:prSet presAssocID="{A617640A-03CA-45F4-9CEB-3AFC0BFDFD2C}" presName="TwoNodes_2" presStyleLbl="node1" presStyleIdx="1" presStyleCnt="2">
        <dgm:presLayoutVars>
          <dgm:bulletEnabled val="1"/>
        </dgm:presLayoutVars>
      </dgm:prSet>
      <dgm:spPr/>
    </dgm:pt>
    <dgm:pt modelId="{21CA0508-E7AD-4536-BC4C-70DBA19BB010}" type="pres">
      <dgm:prSet presAssocID="{A617640A-03CA-45F4-9CEB-3AFC0BFDFD2C}" presName="TwoConn_1-2" presStyleLbl="fgAccFollowNode1" presStyleIdx="0" presStyleCnt="1">
        <dgm:presLayoutVars>
          <dgm:bulletEnabled val="1"/>
        </dgm:presLayoutVars>
      </dgm:prSet>
      <dgm:spPr/>
    </dgm:pt>
    <dgm:pt modelId="{091BD1C4-A3B0-462E-8E17-F7F769A7FB90}" type="pres">
      <dgm:prSet presAssocID="{A617640A-03CA-45F4-9CEB-3AFC0BFDFD2C}" presName="TwoNodes_1_text" presStyleLbl="node1" presStyleIdx="1" presStyleCnt="2">
        <dgm:presLayoutVars>
          <dgm:bulletEnabled val="1"/>
        </dgm:presLayoutVars>
      </dgm:prSet>
      <dgm:spPr/>
    </dgm:pt>
    <dgm:pt modelId="{52BD9B69-9EF3-4359-A60B-F98E551762F5}" type="pres">
      <dgm:prSet presAssocID="{A617640A-03CA-45F4-9CEB-3AFC0BFDFD2C}" presName="TwoNodes_2_text" presStyleLbl="node1" presStyleIdx="1" presStyleCnt="2">
        <dgm:presLayoutVars>
          <dgm:bulletEnabled val="1"/>
        </dgm:presLayoutVars>
      </dgm:prSet>
      <dgm:spPr/>
    </dgm:pt>
  </dgm:ptLst>
  <dgm:cxnLst>
    <dgm:cxn modelId="{BBA14802-D525-45F6-B4A1-DFCC8FC6744F}" srcId="{A617640A-03CA-45F4-9CEB-3AFC0BFDFD2C}" destId="{A12EE47D-2B24-44FA-89D2-9A3EB7549994}" srcOrd="0" destOrd="0" parTransId="{A91F4042-58BA-4AAC-BCB7-D1F23251D4EF}" sibTransId="{2446E54E-9E00-4D3E-B516-EF4C6B8CC1BD}"/>
    <dgm:cxn modelId="{667E2214-F648-43CC-975A-FBDB111512E9}" type="presOf" srcId="{2446E54E-9E00-4D3E-B516-EF4C6B8CC1BD}" destId="{21CA0508-E7AD-4536-BC4C-70DBA19BB010}" srcOrd="0" destOrd="0" presId="urn:microsoft.com/office/officeart/2005/8/layout/vProcess5"/>
    <dgm:cxn modelId="{06C0F417-2E63-4815-A84F-BB3B780B093E}" type="presOf" srcId="{2BF57C03-AD50-4582-8C2A-7B951D709293}" destId="{52BD9B69-9EF3-4359-A60B-F98E551762F5}" srcOrd="1" destOrd="0" presId="urn:microsoft.com/office/officeart/2005/8/layout/vProcess5"/>
    <dgm:cxn modelId="{D7863D19-1331-4DB7-A760-88727C5F1530}" type="presOf" srcId="{A12EE47D-2B24-44FA-89D2-9A3EB7549994}" destId="{091BD1C4-A3B0-462E-8E17-F7F769A7FB90}" srcOrd="1" destOrd="0" presId="urn:microsoft.com/office/officeart/2005/8/layout/vProcess5"/>
    <dgm:cxn modelId="{6D72B138-BAE1-4DE2-8A23-7C91CCC66EEA}" type="presOf" srcId="{2BF57C03-AD50-4582-8C2A-7B951D709293}" destId="{1BECFCF3-EE5C-4543-8A58-4A5A47293CD6}" srcOrd="0" destOrd="0" presId="urn:microsoft.com/office/officeart/2005/8/layout/vProcess5"/>
    <dgm:cxn modelId="{99A61E42-76D4-43B3-B8F9-A74797A8C710}" type="presOf" srcId="{A12EE47D-2B24-44FA-89D2-9A3EB7549994}" destId="{271980F8-791B-4262-975E-5F6D12FE024C}" srcOrd="0" destOrd="0" presId="urn:microsoft.com/office/officeart/2005/8/layout/vProcess5"/>
    <dgm:cxn modelId="{245EB965-FBF9-4316-807D-BA07BAE679C7}" type="presOf" srcId="{A617640A-03CA-45F4-9CEB-3AFC0BFDFD2C}" destId="{81B91598-0D94-4224-8EEA-47618017F7DB}" srcOrd="0" destOrd="0" presId="urn:microsoft.com/office/officeart/2005/8/layout/vProcess5"/>
    <dgm:cxn modelId="{0614CECA-9764-4A77-B58F-AA5502AEC3D4}" srcId="{A617640A-03CA-45F4-9CEB-3AFC0BFDFD2C}" destId="{2BF57C03-AD50-4582-8C2A-7B951D709293}" srcOrd="1" destOrd="0" parTransId="{BE9EDA1C-5509-45BF-ABF8-989E19B85EA5}" sibTransId="{26B50010-EE79-4E75-99E9-343CDEDA9862}"/>
    <dgm:cxn modelId="{217710E2-75A2-4A88-BDDC-84758222C6EC}" type="presParOf" srcId="{81B91598-0D94-4224-8EEA-47618017F7DB}" destId="{7A93C156-9FD3-412F-84B4-0C72C2A0A24C}" srcOrd="0" destOrd="0" presId="urn:microsoft.com/office/officeart/2005/8/layout/vProcess5"/>
    <dgm:cxn modelId="{D2D788E5-A572-4C56-BAF5-1EF58E5CBD1B}" type="presParOf" srcId="{81B91598-0D94-4224-8EEA-47618017F7DB}" destId="{271980F8-791B-4262-975E-5F6D12FE024C}" srcOrd="1" destOrd="0" presId="urn:microsoft.com/office/officeart/2005/8/layout/vProcess5"/>
    <dgm:cxn modelId="{C8F654EC-9DC8-4D3A-B261-9D08B4A55BEA}" type="presParOf" srcId="{81B91598-0D94-4224-8EEA-47618017F7DB}" destId="{1BECFCF3-EE5C-4543-8A58-4A5A47293CD6}" srcOrd="2" destOrd="0" presId="urn:microsoft.com/office/officeart/2005/8/layout/vProcess5"/>
    <dgm:cxn modelId="{C3166DE5-BB15-4CFC-8E6C-78BE96802569}" type="presParOf" srcId="{81B91598-0D94-4224-8EEA-47618017F7DB}" destId="{21CA0508-E7AD-4536-BC4C-70DBA19BB010}" srcOrd="3" destOrd="0" presId="urn:microsoft.com/office/officeart/2005/8/layout/vProcess5"/>
    <dgm:cxn modelId="{F65DAEC9-7386-4BDD-9713-E7F2569DC915}" type="presParOf" srcId="{81B91598-0D94-4224-8EEA-47618017F7DB}" destId="{091BD1C4-A3B0-462E-8E17-F7F769A7FB90}" srcOrd="4" destOrd="0" presId="urn:microsoft.com/office/officeart/2005/8/layout/vProcess5"/>
    <dgm:cxn modelId="{80486977-0C1B-47C9-A9F1-6B1F39BD536B}" type="presParOf" srcId="{81B91598-0D94-4224-8EEA-47618017F7DB}" destId="{52BD9B69-9EF3-4359-A60B-F98E551762F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51D2B0-CB58-46DD-8574-7D4E7868E067}" type="doc">
      <dgm:prSet loTypeId="urn:microsoft.com/office/officeart/2008/layout/AlternatingPictureBlocks" loCatId="list" qsTypeId="urn:microsoft.com/office/officeart/2005/8/quickstyle/simple2" qsCatId="simple" csTypeId="urn:microsoft.com/office/officeart/2005/8/colors/accent0_1" csCatId="mainScheme" phldr="1"/>
      <dgm:spPr/>
      <dgm:t>
        <a:bodyPr/>
        <a:lstStyle/>
        <a:p>
          <a:endParaRPr lang="x-none"/>
        </a:p>
      </dgm:t>
    </dgm:pt>
    <dgm:pt modelId="{6D578E3C-9E54-477E-BB1E-75D025E2F73F}">
      <dgm:prSet custT="1"/>
      <dgm:spPr/>
      <dgm:t>
        <a:bodyPr/>
        <a:lstStyle/>
        <a:p>
          <a:pPr algn="just"/>
          <a:r>
            <a:rPr lang="en-US" sz="2400" dirty="0">
              <a:latin typeface="Times New Roman" panose="02020603050405020304" pitchFamily="18" charset="0"/>
              <a:cs typeface="Times New Roman" panose="02020603050405020304" pitchFamily="18" charset="0"/>
            </a:rPr>
            <a:t>Although essay items are valuable for examining the ability to select, organize, and present ideas and they </a:t>
          </a:r>
          <a:r>
            <a:rPr lang="en-US" sz="2400" dirty="0">
              <a:solidFill>
                <a:srgbClr val="FF0000"/>
              </a:solidFill>
              <a:latin typeface="Times New Roman" panose="02020603050405020304" pitchFamily="18" charset="0"/>
              <a:cs typeface="Times New Roman" panose="02020603050405020304" pitchFamily="18" charset="0"/>
            </a:rPr>
            <a:t>provide an opportunity for creativity and originality </a:t>
          </a:r>
          <a:r>
            <a:rPr lang="en-US" sz="2400" dirty="0">
              <a:latin typeface="Times New Roman" panose="02020603050405020304" pitchFamily="18" charset="0"/>
              <a:cs typeface="Times New Roman" panose="02020603050405020304" pitchFamily="18" charset="0"/>
            </a:rPr>
            <a:t>in responding, they are </a:t>
          </a:r>
          <a:r>
            <a:rPr lang="en-US" sz="2400" dirty="0">
              <a:solidFill>
                <a:srgbClr val="FF0000"/>
              </a:solidFill>
              <a:latin typeface="Times New Roman" panose="02020603050405020304" pitchFamily="18" charset="0"/>
              <a:cs typeface="Times New Roman" panose="02020603050405020304" pitchFamily="18" charset="0"/>
            </a:rPr>
            <a:t>limited by low reliability </a:t>
          </a:r>
          <a:r>
            <a:rPr lang="en-US" sz="2400" dirty="0">
              <a:latin typeface="Times New Roman" panose="02020603050405020304" pitchFamily="18" charset="0"/>
              <a:cs typeface="Times New Roman" panose="02020603050405020304" pitchFamily="18" charset="0"/>
            </a:rPr>
            <a:t>and other issues associated with their scoring. </a:t>
          </a:r>
          <a:endParaRPr lang="x-none" sz="2400" dirty="0">
            <a:latin typeface="Times New Roman" panose="02020603050405020304" pitchFamily="18" charset="0"/>
            <a:cs typeface="Times New Roman" panose="02020603050405020304" pitchFamily="18" charset="0"/>
          </a:endParaRPr>
        </a:p>
      </dgm:t>
    </dgm:pt>
    <dgm:pt modelId="{9EC099DF-3525-4DA3-9BB3-0219972029C7}" type="parTrans" cxnId="{61499DA2-9BE2-4D02-8448-4E8DC99ADB0B}">
      <dgm:prSet/>
      <dgm:spPr/>
      <dgm:t>
        <a:bodyPr/>
        <a:lstStyle/>
        <a:p>
          <a:endParaRPr lang="x-none"/>
        </a:p>
      </dgm:t>
    </dgm:pt>
    <dgm:pt modelId="{57C2819C-5670-4783-8663-B74D417DD759}" type="sibTrans" cxnId="{61499DA2-9BE2-4D02-8448-4E8DC99ADB0B}">
      <dgm:prSet/>
      <dgm:spPr/>
      <dgm:t>
        <a:bodyPr/>
        <a:lstStyle/>
        <a:p>
          <a:endParaRPr lang="x-none"/>
        </a:p>
      </dgm:t>
    </dgm:pt>
    <dgm:pt modelId="{CD5EA6FA-7646-449D-A93D-8E4C6B4B95B9}">
      <dgm:prSet custT="1"/>
      <dgm:spPr/>
      <dgm:t>
        <a:bodyPr/>
        <a:lstStyle/>
        <a:p>
          <a:pPr algn="just"/>
          <a:r>
            <a:rPr lang="en-US" sz="2800" dirty="0">
              <a:latin typeface="Times New Roman" panose="02020603050405020304" pitchFamily="18" charset="0"/>
              <a:cs typeface="Times New Roman" panose="02020603050405020304" pitchFamily="18" charset="0"/>
            </a:rPr>
            <a:t>The teacher should have an understanding of these issues because they may influence the decision to use essay items.</a:t>
          </a:r>
          <a:endParaRPr lang="x-none" sz="2800" dirty="0">
            <a:latin typeface="Times New Roman" panose="02020603050405020304" pitchFamily="18" charset="0"/>
            <a:cs typeface="Times New Roman" panose="02020603050405020304" pitchFamily="18" charset="0"/>
          </a:endParaRPr>
        </a:p>
      </dgm:t>
    </dgm:pt>
    <dgm:pt modelId="{43B44239-440D-4BEC-8D51-DD276269642D}" type="parTrans" cxnId="{EA8AAFBE-8C00-4D29-A7A6-45E7F731555B}">
      <dgm:prSet/>
      <dgm:spPr/>
      <dgm:t>
        <a:bodyPr/>
        <a:lstStyle/>
        <a:p>
          <a:endParaRPr lang="x-none"/>
        </a:p>
      </dgm:t>
    </dgm:pt>
    <dgm:pt modelId="{50456CA3-F879-40C5-9BE3-A9803A121E89}" type="sibTrans" cxnId="{EA8AAFBE-8C00-4D29-A7A6-45E7F731555B}">
      <dgm:prSet/>
      <dgm:spPr/>
      <dgm:t>
        <a:bodyPr/>
        <a:lstStyle/>
        <a:p>
          <a:endParaRPr lang="x-none"/>
        </a:p>
      </dgm:t>
    </dgm:pt>
    <dgm:pt modelId="{2F910104-E7FE-4F2D-96EF-29C2572C0129}" type="pres">
      <dgm:prSet presAssocID="{FB51D2B0-CB58-46DD-8574-7D4E7868E067}" presName="linearFlow" presStyleCnt="0">
        <dgm:presLayoutVars>
          <dgm:dir/>
          <dgm:resizeHandles val="exact"/>
        </dgm:presLayoutVars>
      </dgm:prSet>
      <dgm:spPr/>
    </dgm:pt>
    <dgm:pt modelId="{E7DE1587-7DB5-440A-9D3F-A7AC43A59764}" type="pres">
      <dgm:prSet presAssocID="{6D578E3C-9E54-477E-BB1E-75D025E2F73F}" presName="comp" presStyleCnt="0"/>
      <dgm:spPr/>
    </dgm:pt>
    <dgm:pt modelId="{626EF57D-2ED3-4009-8EE2-7DB7E4FB17B1}" type="pres">
      <dgm:prSet presAssocID="{6D578E3C-9E54-477E-BB1E-75D025E2F73F}" presName="rect2" presStyleLbl="node1" presStyleIdx="0" presStyleCnt="2" custScaleX="157682" custLinFactNeighborX="21307">
        <dgm:presLayoutVars>
          <dgm:bulletEnabled val="1"/>
        </dgm:presLayoutVars>
      </dgm:prSet>
      <dgm:spPr/>
    </dgm:pt>
    <dgm:pt modelId="{1FDB20FF-DA1F-446B-8CC2-CF0C543A4B61}" type="pres">
      <dgm:prSet presAssocID="{6D578E3C-9E54-477E-BB1E-75D025E2F73F}" presName="rect1" presStyleLbl="lnNode1" presStyleIdx="0" presStyleCnt="2" custScaleX="63783" custLinFactNeighborX="-47585"/>
      <dgm:spPr>
        <a:blipFill rotWithShape="1">
          <a:blip xmlns:r="http://schemas.openxmlformats.org/officeDocument/2006/relationships" r:embed="rId1"/>
          <a:srcRect/>
          <a:stretch>
            <a:fillRect l="-26000" r="-26000"/>
          </a:stretch>
        </a:blipFill>
      </dgm:spPr>
    </dgm:pt>
    <dgm:pt modelId="{FB1EC2F1-49AD-4FF2-961C-70DBBC723628}" type="pres">
      <dgm:prSet presAssocID="{57C2819C-5670-4783-8663-B74D417DD759}" presName="sibTrans" presStyleCnt="0"/>
      <dgm:spPr/>
    </dgm:pt>
    <dgm:pt modelId="{D10AD78B-74B0-43CE-BC0C-542886938FD9}" type="pres">
      <dgm:prSet presAssocID="{CD5EA6FA-7646-449D-A93D-8E4C6B4B95B9}" presName="comp" presStyleCnt="0"/>
      <dgm:spPr/>
    </dgm:pt>
    <dgm:pt modelId="{95A8265C-3071-4D39-84A5-05FEF13CA078}" type="pres">
      <dgm:prSet presAssocID="{CD5EA6FA-7646-449D-A93D-8E4C6B4B95B9}" presName="rect2" presStyleLbl="node1" presStyleIdx="1" presStyleCnt="2" custScaleX="138758" custScaleY="142554" custLinFactNeighborX="-21307">
        <dgm:presLayoutVars>
          <dgm:bulletEnabled val="1"/>
        </dgm:presLayoutVars>
      </dgm:prSet>
      <dgm:spPr/>
    </dgm:pt>
    <dgm:pt modelId="{CE86DF33-D709-43B2-AA84-0DD1DB44EFE2}" type="pres">
      <dgm:prSet presAssocID="{CD5EA6FA-7646-449D-A93D-8E4C6B4B95B9}" presName="rect1" presStyleLbl="lnNode1" presStyleIdx="1" presStyleCnt="2" custLinFactNeighborX="47585"/>
      <dgm:spPr>
        <a:blipFill rotWithShape="1">
          <a:blip xmlns:r="http://schemas.openxmlformats.org/officeDocument/2006/relationships" r:embed="rId2"/>
          <a:srcRect/>
          <a:stretch>
            <a:fillRect t="-3000" b="-3000"/>
          </a:stretch>
        </a:blipFill>
      </dgm:spPr>
    </dgm:pt>
  </dgm:ptLst>
  <dgm:cxnLst>
    <dgm:cxn modelId="{FAF6B428-E37E-4916-8070-0D66CF603027}" type="presOf" srcId="{FB51D2B0-CB58-46DD-8574-7D4E7868E067}" destId="{2F910104-E7FE-4F2D-96EF-29C2572C0129}" srcOrd="0" destOrd="0" presId="urn:microsoft.com/office/officeart/2008/layout/AlternatingPictureBlocks"/>
    <dgm:cxn modelId="{5F890A5B-6942-4057-9F49-CC8DDD39CB07}" type="presOf" srcId="{6D578E3C-9E54-477E-BB1E-75D025E2F73F}" destId="{626EF57D-2ED3-4009-8EE2-7DB7E4FB17B1}" srcOrd="0" destOrd="0" presId="urn:microsoft.com/office/officeart/2008/layout/AlternatingPictureBlocks"/>
    <dgm:cxn modelId="{61499DA2-9BE2-4D02-8448-4E8DC99ADB0B}" srcId="{FB51D2B0-CB58-46DD-8574-7D4E7868E067}" destId="{6D578E3C-9E54-477E-BB1E-75D025E2F73F}" srcOrd="0" destOrd="0" parTransId="{9EC099DF-3525-4DA3-9BB3-0219972029C7}" sibTransId="{57C2819C-5670-4783-8663-B74D417DD759}"/>
    <dgm:cxn modelId="{EA8AAFBE-8C00-4D29-A7A6-45E7F731555B}" srcId="{FB51D2B0-CB58-46DD-8574-7D4E7868E067}" destId="{CD5EA6FA-7646-449D-A93D-8E4C6B4B95B9}" srcOrd="1" destOrd="0" parTransId="{43B44239-440D-4BEC-8D51-DD276269642D}" sibTransId="{50456CA3-F879-40C5-9BE3-A9803A121E89}"/>
    <dgm:cxn modelId="{3324E3C8-F3B8-4096-8552-A9347875E941}" type="presOf" srcId="{CD5EA6FA-7646-449D-A93D-8E4C6B4B95B9}" destId="{95A8265C-3071-4D39-84A5-05FEF13CA078}" srcOrd="0" destOrd="0" presId="urn:microsoft.com/office/officeart/2008/layout/AlternatingPictureBlocks"/>
    <dgm:cxn modelId="{18C8A86F-9DDA-4DFC-9994-9459C7DBCA0D}" type="presParOf" srcId="{2F910104-E7FE-4F2D-96EF-29C2572C0129}" destId="{E7DE1587-7DB5-440A-9D3F-A7AC43A59764}" srcOrd="0" destOrd="0" presId="urn:microsoft.com/office/officeart/2008/layout/AlternatingPictureBlocks"/>
    <dgm:cxn modelId="{E31CE82A-3BB0-4C58-B419-DE64837703A7}" type="presParOf" srcId="{E7DE1587-7DB5-440A-9D3F-A7AC43A59764}" destId="{626EF57D-2ED3-4009-8EE2-7DB7E4FB17B1}" srcOrd="0" destOrd="0" presId="urn:microsoft.com/office/officeart/2008/layout/AlternatingPictureBlocks"/>
    <dgm:cxn modelId="{6109A366-9B0E-40F5-803F-41E8B7DF93A9}" type="presParOf" srcId="{E7DE1587-7DB5-440A-9D3F-A7AC43A59764}" destId="{1FDB20FF-DA1F-446B-8CC2-CF0C543A4B61}" srcOrd="1" destOrd="0" presId="urn:microsoft.com/office/officeart/2008/layout/AlternatingPictureBlocks"/>
    <dgm:cxn modelId="{AC52B339-4529-46A8-B228-52552580CAB6}" type="presParOf" srcId="{2F910104-E7FE-4F2D-96EF-29C2572C0129}" destId="{FB1EC2F1-49AD-4FF2-961C-70DBBC723628}" srcOrd="1" destOrd="0" presId="urn:microsoft.com/office/officeart/2008/layout/AlternatingPictureBlocks"/>
    <dgm:cxn modelId="{533BEA68-D773-433B-875A-17B40B45EEEB}" type="presParOf" srcId="{2F910104-E7FE-4F2D-96EF-29C2572C0129}" destId="{D10AD78B-74B0-43CE-BC0C-542886938FD9}" srcOrd="2" destOrd="0" presId="urn:microsoft.com/office/officeart/2008/layout/AlternatingPictureBlocks"/>
    <dgm:cxn modelId="{4FFDA7F9-0B01-4950-9844-1C80966A0500}" type="presParOf" srcId="{D10AD78B-74B0-43CE-BC0C-542886938FD9}" destId="{95A8265C-3071-4D39-84A5-05FEF13CA078}" srcOrd="0" destOrd="0" presId="urn:microsoft.com/office/officeart/2008/layout/AlternatingPictureBlocks"/>
    <dgm:cxn modelId="{17A18EB8-F111-46B5-8ECA-278D2A72180B}" type="presParOf" srcId="{D10AD78B-74B0-43CE-BC0C-542886938FD9}" destId="{CE86DF33-D709-43B2-AA84-0DD1DB44EFE2}"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3F558F-E09C-4F08-A631-430E9293D64F}" type="doc">
      <dgm:prSet loTypeId="urn:microsoft.com/office/officeart/2005/8/layout/hierarchy3#2" loCatId="list" qsTypeId="urn:microsoft.com/office/officeart/2005/8/quickstyle/simple1" qsCatId="simple" csTypeId="urn:microsoft.com/office/officeart/2005/8/colors/accent1_2" csCatId="accent1" phldr="1"/>
      <dgm:spPr/>
      <dgm:t>
        <a:bodyPr/>
        <a:lstStyle/>
        <a:p>
          <a:endParaRPr lang="en-US"/>
        </a:p>
      </dgm:t>
    </dgm:pt>
    <dgm:pt modelId="{1A76C3ED-DE90-41EA-8E25-7760C112E5C5}" type="pres">
      <dgm:prSet presAssocID="{EB3F558F-E09C-4F08-A631-430E9293D64F}" presName="diagram" presStyleCnt="0">
        <dgm:presLayoutVars>
          <dgm:chPref val="1"/>
          <dgm:dir/>
          <dgm:animOne val="branch"/>
          <dgm:animLvl val="lvl"/>
          <dgm:resizeHandles/>
        </dgm:presLayoutVars>
      </dgm:prSet>
      <dgm:spPr/>
    </dgm:pt>
  </dgm:ptLst>
  <dgm:cxnLst>
    <dgm:cxn modelId="{2D663EB4-7D45-4F47-8494-328B8E7BF4E0}" type="presOf" srcId="{EB3F558F-E09C-4F08-A631-430E9293D64F}" destId="{1A76C3ED-DE90-41EA-8E25-7760C112E5C5}" srcOrd="0" destOrd="0" presId="urn:microsoft.com/office/officeart/2005/8/layout/hierarchy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66F849-C006-4A3F-9B10-C75E31E07C9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1453553-1AA6-4524-98DE-A96F2AB07F82}" type="pres">
      <dgm:prSet presAssocID="{8066F849-C006-4A3F-9B10-C75E31E07C9F}" presName="Name0" presStyleCnt="0">
        <dgm:presLayoutVars>
          <dgm:dir/>
          <dgm:resizeHandles val="exact"/>
        </dgm:presLayoutVars>
      </dgm:prSet>
      <dgm:spPr/>
    </dgm:pt>
  </dgm:ptLst>
  <dgm:cxnLst>
    <dgm:cxn modelId="{8F3DB901-CE17-4BFC-9020-FDA23F19F36D}" type="presOf" srcId="{8066F849-C006-4A3F-9B10-C75E31E07C9F}" destId="{81453553-1AA6-4524-98DE-A96F2AB07F82}" srcOrd="0"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31C426-167D-4549-979B-F2FCD5BC453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44BEE7A-E066-4AB1-83EE-EE68F056C086}" type="pres">
      <dgm:prSet presAssocID="{9E31C426-167D-4549-979B-F2FCD5BC4531}" presName="Name0" presStyleCnt="0">
        <dgm:presLayoutVars>
          <dgm:dir/>
          <dgm:animLvl val="lvl"/>
          <dgm:resizeHandles val="exact"/>
        </dgm:presLayoutVars>
      </dgm:prSet>
      <dgm:spPr/>
    </dgm:pt>
  </dgm:ptLst>
  <dgm:cxnLst>
    <dgm:cxn modelId="{65662A7F-FF8A-4837-802C-CBAEA96C529E}" type="presOf" srcId="{9E31C426-167D-4549-979B-F2FCD5BC4531}" destId="{244BEE7A-E066-4AB1-83EE-EE68F056C086}"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A1B58B-3DC6-462C-8233-A9CE05982CE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C4EFA14-EDAA-46E5-A9BA-E1C616AD9F97}">
      <dgm:prSet phldrT="[Text]"/>
      <dgm:spPr>
        <a:solidFill>
          <a:schemeClr val="tx2"/>
        </a:solidFill>
      </dgm:spPr>
      <dgm:t>
        <a:bodyPr/>
        <a:lstStyle/>
        <a:p>
          <a:r>
            <a:rPr lang="en-GB" b="1" dirty="0"/>
            <a:t>1</a:t>
          </a:r>
          <a:endParaRPr lang="en-US" b="1" dirty="0"/>
        </a:p>
      </dgm:t>
    </dgm:pt>
    <dgm:pt modelId="{D7949876-B9C7-425F-B414-8C88E681DCD2}" type="parTrans" cxnId="{20F40B18-6D97-48C8-BFDC-69E5A8E607C6}">
      <dgm:prSet/>
      <dgm:spPr/>
      <dgm:t>
        <a:bodyPr/>
        <a:lstStyle/>
        <a:p>
          <a:endParaRPr lang="en-US"/>
        </a:p>
      </dgm:t>
    </dgm:pt>
    <dgm:pt modelId="{68250421-141A-4CFA-8579-13AC8887E335}" type="sibTrans" cxnId="{20F40B18-6D97-48C8-BFDC-69E5A8E607C6}">
      <dgm:prSet/>
      <dgm:spPr/>
      <dgm:t>
        <a:bodyPr/>
        <a:lstStyle/>
        <a:p>
          <a:endParaRPr lang="en-US"/>
        </a:p>
      </dgm:t>
    </dgm:pt>
    <dgm:pt modelId="{B83C9958-BB91-4375-B2D0-0B3D60F91A70}">
      <dgm:prSet phldrT="[Text]"/>
      <dgm:spPr/>
      <dgm:t>
        <a:bodyPr/>
        <a:lstStyle/>
        <a:p>
          <a:r>
            <a:rPr lang="en-GB" dirty="0"/>
            <a:t>Content </a:t>
          </a:r>
          <a:endParaRPr lang="en-US" dirty="0"/>
        </a:p>
      </dgm:t>
    </dgm:pt>
    <dgm:pt modelId="{5C74DEF7-2A3F-431F-8EDE-23BE1BF0EB81}" type="parTrans" cxnId="{67EE7756-31D5-42EE-8F03-05854ED8419F}">
      <dgm:prSet/>
      <dgm:spPr/>
      <dgm:t>
        <a:bodyPr/>
        <a:lstStyle/>
        <a:p>
          <a:endParaRPr lang="en-US"/>
        </a:p>
      </dgm:t>
    </dgm:pt>
    <dgm:pt modelId="{312CF490-8673-4BC6-B326-9F50CB8C09AE}" type="sibTrans" cxnId="{67EE7756-31D5-42EE-8F03-05854ED8419F}">
      <dgm:prSet/>
      <dgm:spPr/>
      <dgm:t>
        <a:bodyPr/>
        <a:lstStyle/>
        <a:p>
          <a:endParaRPr lang="en-US"/>
        </a:p>
      </dgm:t>
    </dgm:pt>
    <dgm:pt modelId="{1A4A226E-28EF-4D3A-9E7B-B97E91521E0C}">
      <dgm:prSet phldrT="[Text]"/>
      <dgm:spPr>
        <a:solidFill>
          <a:srgbClr val="92D050"/>
        </a:solidFill>
      </dgm:spPr>
      <dgm:t>
        <a:bodyPr/>
        <a:lstStyle/>
        <a:p>
          <a:r>
            <a:rPr lang="en-GB" b="1" dirty="0"/>
            <a:t>2</a:t>
          </a:r>
          <a:endParaRPr lang="en-US" b="1" dirty="0"/>
        </a:p>
      </dgm:t>
    </dgm:pt>
    <dgm:pt modelId="{357118D3-89CD-4A70-B859-D053816DB977}" type="parTrans" cxnId="{3FEAB6CE-6F09-48FE-A9A7-AA7EDC7A95B9}">
      <dgm:prSet/>
      <dgm:spPr/>
      <dgm:t>
        <a:bodyPr/>
        <a:lstStyle/>
        <a:p>
          <a:endParaRPr lang="en-US"/>
        </a:p>
      </dgm:t>
    </dgm:pt>
    <dgm:pt modelId="{B9CFC2C4-5BA1-44D1-8018-F3D231415930}" type="sibTrans" cxnId="{3FEAB6CE-6F09-48FE-A9A7-AA7EDC7A95B9}">
      <dgm:prSet/>
      <dgm:spPr/>
      <dgm:t>
        <a:bodyPr/>
        <a:lstStyle/>
        <a:p>
          <a:endParaRPr lang="en-US"/>
        </a:p>
      </dgm:t>
    </dgm:pt>
    <dgm:pt modelId="{3BB2C592-7DE9-4003-A921-64456502F3A3}">
      <dgm:prSet phldrT="[Text]"/>
      <dgm:spPr/>
      <dgm:t>
        <a:bodyPr/>
        <a:lstStyle/>
        <a:p>
          <a:r>
            <a:rPr lang="en-GB" dirty="0"/>
            <a:t>Organization </a:t>
          </a:r>
          <a:endParaRPr lang="en-US" dirty="0"/>
        </a:p>
      </dgm:t>
    </dgm:pt>
    <dgm:pt modelId="{462150C8-C13F-46CC-ADD3-1353ECD9711D}" type="parTrans" cxnId="{DC35D621-33C0-48D2-99B3-371B98853235}">
      <dgm:prSet/>
      <dgm:spPr/>
      <dgm:t>
        <a:bodyPr/>
        <a:lstStyle/>
        <a:p>
          <a:endParaRPr lang="en-US"/>
        </a:p>
      </dgm:t>
    </dgm:pt>
    <dgm:pt modelId="{76BEE6FD-48EE-478D-AF51-1716A51065CE}" type="sibTrans" cxnId="{DC35D621-33C0-48D2-99B3-371B98853235}">
      <dgm:prSet/>
      <dgm:spPr/>
      <dgm:t>
        <a:bodyPr/>
        <a:lstStyle/>
        <a:p>
          <a:endParaRPr lang="en-US"/>
        </a:p>
      </dgm:t>
    </dgm:pt>
    <dgm:pt modelId="{FBE92F96-F37D-4F49-80DD-1612E87F6CB4}">
      <dgm:prSet phldrT="[Text]"/>
      <dgm:spPr>
        <a:solidFill>
          <a:srgbClr val="00B0F0"/>
        </a:solidFill>
      </dgm:spPr>
      <dgm:t>
        <a:bodyPr/>
        <a:lstStyle/>
        <a:p>
          <a:r>
            <a:rPr lang="en-GB" b="1" dirty="0"/>
            <a:t>3</a:t>
          </a:r>
          <a:endParaRPr lang="en-US" b="1" dirty="0"/>
        </a:p>
      </dgm:t>
    </dgm:pt>
    <dgm:pt modelId="{9CCAF150-3912-46E4-B721-D541E0F9C4BA}" type="parTrans" cxnId="{74CE4447-69B3-4BB5-86B2-B5BC20997F6E}">
      <dgm:prSet/>
      <dgm:spPr/>
      <dgm:t>
        <a:bodyPr/>
        <a:lstStyle/>
        <a:p>
          <a:endParaRPr lang="en-US"/>
        </a:p>
      </dgm:t>
    </dgm:pt>
    <dgm:pt modelId="{BE82F1F5-F3D5-4FD0-B1E8-A47358A7B306}" type="sibTrans" cxnId="{74CE4447-69B3-4BB5-86B2-B5BC20997F6E}">
      <dgm:prSet/>
      <dgm:spPr/>
      <dgm:t>
        <a:bodyPr/>
        <a:lstStyle/>
        <a:p>
          <a:endParaRPr lang="en-US"/>
        </a:p>
      </dgm:t>
    </dgm:pt>
    <dgm:pt modelId="{D1DB45D6-1362-4617-831E-CF9A9359F615}">
      <dgm:prSet phldrT="[Text]"/>
      <dgm:spPr/>
      <dgm:t>
        <a:bodyPr/>
        <a:lstStyle/>
        <a:p>
          <a:r>
            <a:rPr lang="en-GB" dirty="0"/>
            <a:t>Process </a:t>
          </a:r>
          <a:endParaRPr lang="en-US" dirty="0"/>
        </a:p>
      </dgm:t>
    </dgm:pt>
    <dgm:pt modelId="{CEDB4FF5-FF87-4206-8489-E5434E51C7C2}" type="parTrans" cxnId="{C53A6044-5D06-4E5C-886F-1A49E2005D85}">
      <dgm:prSet/>
      <dgm:spPr/>
      <dgm:t>
        <a:bodyPr/>
        <a:lstStyle/>
        <a:p>
          <a:endParaRPr lang="en-US"/>
        </a:p>
      </dgm:t>
    </dgm:pt>
    <dgm:pt modelId="{9FA523FC-AD6A-425D-B026-9B497D8EAB80}" type="sibTrans" cxnId="{C53A6044-5D06-4E5C-886F-1A49E2005D85}">
      <dgm:prSet/>
      <dgm:spPr/>
      <dgm:t>
        <a:bodyPr/>
        <a:lstStyle/>
        <a:p>
          <a:endParaRPr lang="en-US"/>
        </a:p>
      </dgm:t>
    </dgm:pt>
    <dgm:pt modelId="{07C6E6CE-F1A9-41C6-B60A-23292DB4523D}" type="pres">
      <dgm:prSet presAssocID="{9DA1B58B-3DC6-462C-8233-A9CE05982CE2}" presName="linearFlow" presStyleCnt="0">
        <dgm:presLayoutVars>
          <dgm:dir/>
          <dgm:animLvl val="lvl"/>
          <dgm:resizeHandles val="exact"/>
        </dgm:presLayoutVars>
      </dgm:prSet>
      <dgm:spPr/>
    </dgm:pt>
    <dgm:pt modelId="{E90E0DAC-A073-4DE1-95AC-9F5B673DFBE7}" type="pres">
      <dgm:prSet presAssocID="{DC4EFA14-EDAA-46E5-A9BA-E1C616AD9F97}" presName="composite" presStyleCnt="0"/>
      <dgm:spPr/>
    </dgm:pt>
    <dgm:pt modelId="{690C3C42-F94B-4746-848A-FD391F06F1D2}" type="pres">
      <dgm:prSet presAssocID="{DC4EFA14-EDAA-46E5-A9BA-E1C616AD9F97}" presName="parentText" presStyleLbl="alignNode1" presStyleIdx="0" presStyleCnt="3">
        <dgm:presLayoutVars>
          <dgm:chMax val="1"/>
          <dgm:bulletEnabled val="1"/>
        </dgm:presLayoutVars>
      </dgm:prSet>
      <dgm:spPr/>
    </dgm:pt>
    <dgm:pt modelId="{A9C8AAB5-BAFD-4678-9AF2-8AA655446D56}" type="pres">
      <dgm:prSet presAssocID="{DC4EFA14-EDAA-46E5-A9BA-E1C616AD9F97}" presName="descendantText" presStyleLbl="alignAcc1" presStyleIdx="0" presStyleCnt="3">
        <dgm:presLayoutVars>
          <dgm:bulletEnabled val="1"/>
        </dgm:presLayoutVars>
      </dgm:prSet>
      <dgm:spPr/>
    </dgm:pt>
    <dgm:pt modelId="{1266AD37-B511-4A82-8F1F-4B753652D6EE}" type="pres">
      <dgm:prSet presAssocID="{68250421-141A-4CFA-8579-13AC8887E335}" presName="sp" presStyleCnt="0"/>
      <dgm:spPr/>
    </dgm:pt>
    <dgm:pt modelId="{84844504-D425-4075-BE4F-1A1C52566600}" type="pres">
      <dgm:prSet presAssocID="{1A4A226E-28EF-4D3A-9E7B-B97E91521E0C}" presName="composite" presStyleCnt="0"/>
      <dgm:spPr/>
    </dgm:pt>
    <dgm:pt modelId="{AA4A4E77-A631-4C0C-9476-46475DFD9C22}" type="pres">
      <dgm:prSet presAssocID="{1A4A226E-28EF-4D3A-9E7B-B97E91521E0C}" presName="parentText" presStyleLbl="alignNode1" presStyleIdx="1" presStyleCnt="3">
        <dgm:presLayoutVars>
          <dgm:chMax val="1"/>
          <dgm:bulletEnabled val="1"/>
        </dgm:presLayoutVars>
      </dgm:prSet>
      <dgm:spPr/>
    </dgm:pt>
    <dgm:pt modelId="{387FBF74-89C2-4429-8E6A-4DC76ECBF233}" type="pres">
      <dgm:prSet presAssocID="{1A4A226E-28EF-4D3A-9E7B-B97E91521E0C}" presName="descendantText" presStyleLbl="alignAcc1" presStyleIdx="1" presStyleCnt="3">
        <dgm:presLayoutVars>
          <dgm:bulletEnabled val="1"/>
        </dgm:presLayoutVars>
      </dgm:prSet>
      <dgm:spPr/>
    </dgm:pt>
    <dgm:pt modelId="{66FC2011-8C0F-48C4-8B35-A42184897DED}" type="pres">
      <dgm:prSet presAssocID="{B9CFC2C4-5BA1-44D1-8018-F3D231415930}" presName="sp" presStyleCnt="0"/>
      <dgm:spPr/>
    </dgm:pt>
    <dgm:pt modelId="{532C3F88-8D3E-4398-A8DF-CA8D551B43E8}" type="pres">
      <dgm:prSet presAssocID="{FBE92F96-F37D-4F49-80DD-1612E87F6CB4}" presName="composite" presStyleCnt="0"/>
      <dgm:spPr/>
    </dgm:pt>
    <dgm:pt modelId="{070C59FD-4E0E-4D5B-BBC2-A926676E64E4}" type="pres">
      <dgm:prSet presAssocID="{FBE92F96-F37D-4F49-80DD-1612E87F6CB4}" presName="parentText" presStyleLbl="alignNode1" presStyleIdx="2" presStyleCnt="3">
        <dgm:presLayoutVars>
          <dgm:chMax val="1"/>
          <dgm:bulletEnabled val="1"/>
        </dgm:presLayoutVars>
      </dgm:prSet>
      <dgm:spPr/>
    </dgm:pt>
    <dgm:pt modelId="{D61DCB58-040A-4F90-BD7C-8CB7E27337FB}" type="pres">
      <dgm:prSet presAssocID="{FBE92F96-F37D-4F49-80DD-1612E87F6CB4}" presName="descendantText" presStyleLbl="alignAcc1" presStyleIdx="2" presStyleCnt="3">
        <dgm:presLayoutVars>
          <dgm:bulletEnabled val="1"/>
        </dgm:presLayoutVars>
      </dgm:prSet>
      <dgm:spPr/>
    </dgm:pt>
  </dgm:ptLst>
  <dgm:cxnLst>
    <dgm:cxn modelId="{8C29CD16-E4FF-4FC8-9F02-8CDCB8529FC5}" type="presOf" srcId="{B83C9958-BB91-4375-B2D0-0B3D60F91A70}" destId="{A9C8AAB5-BAFD-4678-9AF2-8AA655446D56}" srcOrd="0" destOrd="0" presId="urn:microsoft.com/office/officeart/2005/8/layout/chevron2"/>
    <dgm:cxn modelId="{20F40B18-6D97-48C8-BFDC-69E5A8E607C6}" srcId="{9DA1B58B-3DC6-462C-8233-A9CE05982CE2}" destId="{DC4EFA14-EDAA-46E5-A9BA-E1C616AD9F97}" srcOrd="0" destOrd="0" parTransId="{D7949876-B9C7-425F-B414-8C88E681DCD2}" sibTransId="{68250421-141A-4CFA-8579-13AC8887E335}"/>
    <dgm:cxn modelId="{DC35D621-33C0-48D2-99B3-371B98853235}" srcId="{1A4A226E-28EF-4D3A-9E7B-B97E91521E0C}" destId="{3BB2C592-7DE9-4003-A921-64456502F3A3}" srcOrd="0" destOrd="0" parTransId="{462150C8-C13F-46CC-ADD3-1353ECD9711D}" sibTransId="{76BEE6FD-48EE-478D-AF51-1716A51065CE}"/>
    <dgm:cxn modelId="{F8F8F82D-2988-4FDF-9F1A-F6297AC88DA9}" type="presOf" srcId="{DC4EFA14-EDAA-46E5-A9BA-E1C616AD9F97}" destId="{690C3C42-F94B-4746-848A-FD391F06F1D2}" srcOrd="0" destOrd="0" presId="urn:microsoft.com/office/officeart/2005/8/layout/chevron2"/>
    <dgm:cxn modelId="{C53A6044-5D06-4E5C-886F-1A49E2005D85}" srcId="{FBE92F96-F37D-4F49-80DD-1612E87F6CB4}" destId="{D1DB45D6-1362-4617-831E-CF9A9359F615}" srcOrd="0" destOrd="0" parTransId="{CEDB4FF5-FF87-4206-8489-E5434E51C7C2}" sibTransId="{9FA523FC-AD6A-425D-B026-9B497D8EAB80}"/>
    <dgm:cxn modelId="{ECE5B364-2642-4A0E-8A85-ED00BFBCF996}" type="presOf" srcId="{9DA1B58B-3DC6-462C-8233-A9CE05982CE2}" destId="{07C6E6CE-F1A9-41C6-B60A-23292DB4523D}" srcOrd="0" destOrd="0" presId="urn:microsoft.com/office/officeart/2005/8/layout/chevron2"/>
    <dgm:cxn modelId="{74CE4447-69B3-4BB5-86B2-B5BC20997F6E}" srcId="{9DA1B58B-3DC6-462C-8233-A9CE05982CE2}" destId="{FBE92F96-F37D-4F49-80DD-1612E87F6CB4}" srcOrd="2" destOrd="0" parTransId="{9CCAF150-3912-46E4-B721-D541E0F9C4BA}" sibTransId="{BE82F1F5-F3D5-4FD0-B1E8-A47358A7B306}"/>
    <dgm:cxn modelId="{266AE76A-91C6-4D88-A32A-82B97A7DCC62}" type="presOf" srcId="{1A4A226E-28EF-4D3A-9E7B-B97E91521E0C}" destId="{AA4A4E77-A631-4C0C-9476-46475DFD9C22}" srcOrd="0" destOrd="0" presId="urn:microsoft.com/office/officeart/2005/8/layout/chevron2"/>
    <dgm:cxn modelId="{151C974C-EEB2-41E0-9DFB-03DEDB42AFD0}" type="presOf" srcId="{D1DB45D6-1362-4617-831E-CF9A9359F615}" destId="{D61DCB58-040A-4F90-BD7C-8CB7E27337FB}" srcOrd="0" destOrd="0" presId="urn:microsoft.com/office/officeart/2005/8/layout/chevron2"/>
    <dgm:cxn modelId="{67EE7756-31D5-42EE-8F03-05854ED8419F}" srcId="{DC4EFA14-EDAA-46E5-A9BA-E1C616AD9F97}" destId="{B83C9958-BB91-4375-B2D0-0B3D60F91A70}" srcOrd="0" destOrd="0" parTransId="{5C74DEF7-2A3F-431F-8EDE-23BE1BF0EB81}" sibTransId="{312CF490-8673-4BC6-B326-9F50CB8C09AE}"/>
    <dgm:cxn modelId="{E6CB7CB1-501C-4739-BB6A-0B39EFAAD43A}" type="presOf" srcId="{3BB2C592-7DE9-4003-A921-64456502F3A3}" destId="{387FBF74-89C2-4429-8E6A-4DC76ECBF233}" srcOrd="0" destOrd="0" presId="urn:microsoft.com/office/officeart/2005/8/layout/chevron2"/>
    <dgm:cxn modelId="{3FEAB6CE-6F09-48FE-A9A7-AA7EDC7A95B9}" srcId="{9DA1B58B-3DC6-462C-8233-A9CE05982CE2}" destId="{1A4A226E-28EF-4D3A-9E7B-B97E91521E0C}" srcOrd="1" destOrd="0" parTransId="{357118D3-89CD-4A70-B859-D053816DB977}" sibTransId="{B9CFC2C4-5BA1-44D1-8018-F3D231415930}"/>
    <dgm:cxn modelId="{20E303F7-A1D5-4EF8-8866-48D6E0246DE8}" type="presOf" srcId="{FBE92F96-F37D-4F49-80DD-1612E87F6CB4}" destId="{070C59FD-4E0E-4D5B-BBC2-A926676E64E4}" srcOrd="0" destOrd="0" presId="urn:microsoft.com/office/officeart/2005/8/layout/chevron2"/>
    <dgm:cxn modelId="{F5924624-AF1C-4711-B9B9-EB16E9AF25D1}" type="presParOf" srcId="{07C6E6CE-F1A9-41C6-B60A-23292DB4523D}" destId="{E90E0DAC-A073-4DE1-95AC-9F5B673DFBE7}" srcOrd="0" destOrd="0" presId="urn:microsoft.com/office/officeart/2005/8/layout/chevron2"/>
    <dgm:cxn modelId="{8613AB63-C9C8-4864-BA38-C02FAAC3486F}" type="presParOf" srcId="{E90E0DAC-A073-4DE1-95AC-9F5B673DFBE7}" destId="{690C3C42-F94B-4746-848A-FD391F06F1D2}" srcOrd="0" destOrd="0" presId="urn:microsoft.com/office/officeart/2005/8/layout/chevron2"/>
    <dgm:cxn modelId="{A5867474-3E18-4D8F-95CA-CAD52E899BDC}" type="presParOf" srcId="{E90E0DAC-A073-4DE1-95AC-9F5B673DFBE7}" destId="{A9C8AAB5-BAFD-4678-9AF2-8AA655446D56}" srcOrd="1" destOrd="0" presId="urn:microsoft.com/office/officeart/2005/8/layout/chevron2"/>
    <dgm:cxn modelId="{B0751ADA-AEB4-4408-8051-43AD8B76A0E5}" type="presParOf" srcId="{07C6E6CE-F1A9-41C6-B60A-23292DB4523D}" destId="{1266AD37-B511-4A82-8F1F-4B753652D6EE}" srcOrd="1" destOrd="0" presId="urn:microsoft.com/office/officeart/2005/8/layout/chevron2"/>
    <dgm:cxn modelId="{F512911A-9595-417A-83A2-B793125D21ED}" type="presParOf" srcId="{07C6E6CE-F1A9-41C6-B60A-23292DB4523D}" destId="{84844504-D425-4075-BE4F-1A1C52566600}" srcOrd="2" destOrd="0" presId="urn:microsoft.com/office/officeart/2005/8/layout/chevron2"/>
    <dgm:cxn modelId="{A786BA13-0E83-4352-823C-7FE544642555}" type="presParOf" srcId="{84844504-D425-4075-BE4F-1A1C52566600}" destId="{AA4A4E77-A631-4C0C-9476-46475DFD9C22}" srcOrd="0" destOrd="0" presId="urn:microsoft.com/office/officeart/2005/8/layout/chevron2"/>
    <dgm:cxn modelId="{ACA65B9F-8AF6-454B-80A2-ED3FE4D8FBFD}" type="presParOf" srcId="{84844504-D425-4075-BE4F-1A1C52566600}" destId="{387FBF74-89C2-4429-8E6A-4DC76ECBF233}" srcOrd="1" destOrd="0" presId="urn:microsoft.com/office/officeart/2005/8/layout/chevron2"/>
    <dgm:cxn modelId="{A75D8318-2C35-4463-B84A-18256EA4104F}" type="presParOf" srcId="{07C6E6CE-F1A9-41C6-B60A-23292DB4523D}" destId="{66FC2011-8C0F-48C4-8B35-A42184897DED}" srcOrd="3" destOrd="0" presId="urn:microsoft.com/office/officeart/2005/8/layout/chevron2"/>
    <dgm:cxn modelId="{B0D44DB9-2367-4CD3-B2A9-CECF966342DC}" type="presParOf" srcId="{07C6E6CE-F1A9-41C6-B60A-23292DB4523D}" destId="{532C3F88-8D3E-4398-A8DF-CA8D551B43E8}" srcOrd="4" destOrd="0" presId="urn:microsoft.com/office/officeart/2005/8/layout/chevron2"/>
    <dgm:cxn modelId="{715FA511-E91E-4A52-A961-82D1057479DB}" type="presParOf" srcId="{532C3F88-8D3E-4398-A8DF-CA8D551B43E8}" destId="{070C59FD-4E0E-4D5B-BBC2-A926676E64E4}" srcOrd="0" destOrd="0" presId="urn:microsoft.com/office/officeart/2005/8/layout/chevron2"/>
    <dgm:cxn modelId="{058450A9-B366-40AB-904F-61FD87EA58DF}" type="presParOf" srcId="{532C3F88-8D3E-4398-A8DF-CA8D551B43E8}" destId="{D61DCB58-040A-4F90-BD7C-8CB7E27337FB}" srcOrd="1" destOrd="0" presId="urn:microsoft.com/office/officeart/2005/8/layout/chevron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3F558F-E09C-4F08-A631-430E9293D64F}" type="doc">
      <dgm:prSet loTypeId="urn:microsoft.com/office/officeart/2005/8/layout/hierarchy3#1" loCatId="list" qsTypeId="urn:microsoft.com/office/officeart/2005/8/quickstyle/simple1" qsCatId="simple" csTypeId="urn:microsoft.com/office/officeart/2005/8/colors/accent1_2" csCatId="accent1" phldr="1"/>
      <dgm:spPr/>
      <dgm:t>
        <a:bodyPr/>
        <a:lstStyle/>
        <a:p>
          <a:endParaRPr lang="en-US"/>
        </a:p>
      </dgm:t>
    </dgm:pt>
    <dgm:pt modelId="{8C29A58E-8963-47C4-BB82-AE5CB9ACEB1D}">
      <dgm:prSet phldrT="[Text]" custT="1"/>
      <dgm:spPr>
        <a:solidFill>
          <a:schemeClr val="accent4">
            <a:lumMod val="60000"/>
            <a:lumOff val="40000"/>
          </a:schemeClr>
        </a:solidFill>
      </dgm:spPr>
      <dgm:t>
        <a:bodyPr/>
        <a:lstStyle/>
        <a:p>
          <a:r>
            <a:rPr lang="en-GB" sz="4000" b="1" dirty="0"/>
            <a:t>Scoring essay items </a:t>
          </a:r>
          <a:endParaRPr lang="en-US" sz="4000" b="1" dirty="0"/>
        </a:p>
      </dgm:t>
    </dgm:pt>
    <dgm:pt modelId="{059843B7-8908-4F79-A5B4-0DCD8EA8E864}" type="parTrans" cxnId="{4B17FEA0-84C4-4D63-A82A-618FFAC0114E}">
      <dgm:prSet/>
      <dgm:spPr/>
      <dgm:t>
        <a:bodyPr/>
        <a:lstStyle/>
        <a:p>
          <a:endParaRPr lang="en-US"/>
        </a:p>
      </dgm:t>
    </dgm:pt>
    <dgm:pt modelId="{D99DDE0B-B861-4E71-93E8-F0BA2FC54906}" type="sibTrans" cxnId="{4B17FEA0-84C4-4D63-A82A-618FFAC0114E}">
      <dgm:prSet/>
      <dgm:spPr/>
      <dgm:t>
        <a:bodyPr/>
        <a:lstStyle/>
        <a:p>
          <a:endParaRPr lang="en-US"/>
        </a:p>
      </dgm:t>
    </dgm:pt>
    <dgm:pt modelId="{41797905-F190-4073-8D7F-6AFE139CC3A3}">
      <dgm:prSet phldrT="[Text]" custT="1"/>
      <dgm:spPr>
        <a:solidFill>
          <a:schemeClr val="accent1">
            <a:lumMod val="20000"/>
            <a:lumOff val="80000"/>
            <a:alpha val="90000"/>
          </a:schemeClr>
        </a:solidFill>
      </dgm:spPr>
      <dgm:t>
        <a:bodyPr/>
        <a:lstStyle/>
        <a:p>
          <a:r>
            <a:rPr lang="en-GB" sz="4000" b="1" dirty="0"/>
            <a:t>1. Holistic scoring</a:t>
          </a:r>
          <a:endParaRPr lang="en-US" sz="4000" b="1" dirty="0"/>
        </a:p>
      </dgm:t>
    </dgm:pt>
    <dgm:pt modelId="{9535878A-CAE7-42AC-90FB-ABAF46C020C0}" type="parTrans" cxnId="{F2BF8BD2-8F74-4BBC-8732-A57ED5DA9B7A}">
      <dgm:prSet/>
      <dgm:spPr/>
      <dgm:t>
        <a:bodyPr/>
        <a:lstStyle/>
        <a:p>
          <a:endParaRPr lang="en-US"/>
        </a:p>
      </dgm:t>
    </dgm:pt>
    <dgm:pt modelId="{C8DB12F8-88FF-4099-85F2-F835D8F97F92}" type="sibTrans" cxnId="{F2BF8BD2-8F74-4BBC-8732-A57ED5DA9B7A}">
      <dgm:prSet/>
      <dgm:spPr/>
      <dgm:t>
        <a:bodyPr/>
        <a:lstStyle/>
        <a:p>
          <a:endParaRPr lang="en-US"/>
        </a:p>
      </dgm:t>
    </dgm:pt>
    <dgm:pt modelId="{89B3B981-1213-48C7-9E6B-48964C443143}">
      <dgm:prSet phldrT="[Text]" custT="1"/>
      <dgm:spPr>
        <a:solidFill>
          <a:schemeClr val="accent1">
            <a:lumMod val="20000"/>
            <a:lumOff val="80000"/>
            <a:alpha val="90000"/>
          </a:schemeClr>
        </a:solidFill>
      </dgm:spPr>
      <dgm:t>
        <a:bodyPr/>
        <a:lstStyle/>
        <a:p>
          <a:r>
            <a:rPr lang="en-GB" sz="4000" b="1" dirty="0"/>
            <a:t>2. Analytical scoring </a:t>
          </a:r>
          <a:endParaRPr lang="en-US" sz="4000" b="1" dirty="0"/>
        </a:p>
      </dgm:t>
    </dgm:pt>
    <dgm:pt modelId="{F7827435-5E9E-4758-8398-6EF2A429AEEA}" type="parTrans" cxnId="{3EA46299-409A-4AC3-BBCC-D1A05F068D33}">
      <dgm:prSet/>
      <dgm:spPr/>
      <dgm:t>
        <a:bodyPr/>
        <a:lstStyle/>
        <a:p>
          <a:endParaRPr lang="en-US"/>
        </a:p>
      </dgm:t>
    </dgm:pt>
    <dgm:pt modelId="{FFCA4C1D-AAEE-4B90-97A4-E81F715AC0BA}" type="sibTrans" cxnId="{3EA46299-409A-4AC3-BBCC-D1A05F068D33}">
      <dgm:prSet/>
      <dgm:spPr/>
      <dgm:t>
        <a:bodyPr/>
        <a:lstStyle/>
        <a:p>
          <a:endParaRPr lang="en-US"/>
        </a:p>
      </dgm:t>
    </dgm:pt>
    <dgm:pt modelId="{1A76C3ED-DE90-41EA-8E25-7760C112E5C5}" type="pres">
      <dgm:prSet presAssocID="{EB3F558F-E09C-4F08-A631-430E9293D64F}" presName="diagram" presStyleCnt="0">
        <dgm:presLayoutVars>
          <dgm:chPref val="1"/>
          <dgm:dir/>
          <dgm:animOne val="branch"/>
          <dgm:animLvl val="lvl"/>
          <dgm:resizeHandles/>
        </dgm:presLayoutVars>
      </dgm:prSet>
      <dgm:spPr/>
    </dgm:pt>
    <dgm:pt modelId="{09A6202E-69C5-4A1E-AA10-46F74CCEC0A3}" type="pres">
      <dgm:prSet presAssocID="{8C29A58E-8963-47C4-BB82-AE5CB9ACEB1D}" presName="root" presStyleCnt="0"/>
      <dgm:spPr/>
    </dgm:pt>
    <dgm:pt modelId="{8A37FD5E-EFC4-4456-A5C4-96C8C1C15775}" type="pres">
      <dgm:prSet presAssocID="{8C29A58E-8963-47C4-BB82-AE5CB9ACEB1D}" presName="rootComposite" presStyleCnt="0"/>
      <dgm:spPr/>
    </dgm:pt>
    <dgm:pt modelId="{538A7924-4C63-4AD8-89C8-8AC330A2B139}" type="pres">
      <dgm:prSet presAssocID="{8C29A58E-8963-47C4-BB82-AE5CB9ACEB1D}" presName="rootText" presStyleLbl="node1" presStyleIdx="0" presStyleCnt="1" custScaleX="258473" custScaleY="79884"/>
      <dgm:spPr/>
    </dgm:pt>
    <dgm:pt modelId="{0550F374-63C8-464D-A09E-76A20822EC4D}" type="pres">
      <dgm:prSet presAssocID="{8C29A58E-8963-47C4-BB82-AE5CB9ACEB1D}" presName="rootConnector" presStyleLbl="node1" presStyleIdx="0" presStyleCnt="1"/>
      <dgm:spPr/>
    </dgm:pt>
    <dgm:pt modelId="{1F78E0E9-94FF-49F1-A0BF-A19D4FCC6896}" type="pres">
      <dgm:prSet presAssocID="{8C29A58E-8963-47C4-BB82-AE5CB9ACEB1D}" presName="childShape" presStyleCnt="0"/>
      <dgm:spPr/>
    </dgm:pt>
    <dgm:pt modelId="{E0BECEE8-E20F-442F-933D-543F81296AD9}" type="pres">
      <dgm:prSet presAssocID="{9535878A-CAE7-42AC-90FB-ABAF46C020C0}" presName="Name13" presStyleLbl="parChTrans1D2" presStyleIdx="0" presStyleCnt="2"/>
      <dgm:spPr/>
    </dgm:pt>
    <dgm:pt modelId="{254A7058-3E24-4DC6-B1F9-93057B251EED}" type="pres">
      <dgm:prSet presAssocID="{41797905-F190-4073-8D7F-6AFE139CC3A3}" presName="childText" presStyleLbl="bgAcc1" presStyleIdx="0" presStyleCnt="2" custScaleX="216050">
        <dgm:presLayoutVars>
          <dgm:bulletEnabled val="1"/>
        </dgm:presLayoutVars>
      </dgm:prSet>
      <dgm:spPr/>
    </dgm:pt>
    <dgm:pt modelId="{AAC8CBF0-F9F7-452C-9B2B-8F9537B9C0AB}" type="pres">
      <dgm:prSet presAssocID="{F7827435-5E9E-4758-8398-6EF2A429AEEA}" presName="Name13" presStyleLbl="parChTrans1D2" presStyleIdx="1" presStyleCnt="2"/>
      <dgm:spPr/>
    </dgm:pt>
    <dgm:pt modelId="{EB5C84AE-AF00-4B32-B0E0-0D5F2BEE2E15}" type="pres">
      <dgm:prSet presAssocID="{89B3B981-1213-48C7-9E6B-48964C443143}" presName="childText" presStyleLbl="bgAcc1" presStyleIdx="1" presStyleCnt="2" custScaleX="216172">
        <dgm:presLayoutVars>
          <dgm:bulletEnabled val="1"/>
        </dgm:presLayoutVars>
      </dgm:prSet>
      <dgm:spPr/>
    </dgm:pt>
  </dgm:ptLst>
  <dgm:cxnLst>
    <dgm:cxn modelId="{BC82110A-9752-41BE-8BA0-B421FE63BF10}" type="presOf" srcId="{8C29A58E-8963-47C4-BB82-AE5CB9ACEB1D}" destId="{538A7924-4C63-4AD8-89C8-8AC330A2B139}" srcOrd="0" destOrd="0" presId="urn:microsoft.com/office/officeart/2005/8/layout/hierarchy3#1"/>
    <dgm:cxn modelId="{EEC9E542-5EB5-441B-8F71-B6CF9078F4D5}" type="presOf" srcId="{41797905-F190-4073-8D7F-6AFE139CC3A3}" destId="{254A7058-3E24-4DC6-B1F9-93057B251EED}" srcOrd="0" destOrd="0" presId="urn:microsoft.com/office/officeart/2005/8/layout/hierarchy3#1"/>
    <dgm:cxn modelId="{5EF50C56-229B-4573-BC3B-1A4784587F73}" type="presOf" srcId="{EB3F558F-E09C-4F08-A631-430E9293D64F}" destId="{1A76C3ED-DE90-41EA-8E25-7760C112E5C5}" srcOrd="0" destOrd="0" presId="urn:microsoft.com/office/officeart/2005/8/layout/hierarchy3#1"/>
    <dgm:cxn modelId="{3EA46299-409A-4AC3-BBCC-D1A05F068D33}" srcId="{8C29A58E-8963-47C4-BB82-AE5CB9ACEB1D}" destId="{89B3B981-1213-48C7-9E6B-48964C443143}" srcOrd="1" destOrd="0" parTransId="{F7827435-5E9E-4758-8398-6EF2A429AEEA}" sibTransId="{FFCA4C1D-AAEE-4B90-97A4-E81F715AC0BA}"/>
    <dgm:cxn modelId="{4B17FEA0-84C4-4D63-A82A-618FFAC0114E}" srcId="{EB3F558F-E09C-4F08-A631-430E9293D64F}" destId="{8C29A58E-8963-47C4-BB82-AE5CB9ACEB1D}" srcOrd="0" destOrd="0" parTransId="{059843B7-8908-4F79-A5B4-0DCD8EA8E864}" sibTransId="{D99DDE0B-B861-4E71-93E8-F0BA2FC54906}"/>
    <dgm:cxn modelId="{213CDCA6-E774-49D1-B553-8DD934F8D984}" type="presOf" srcId="{9535878A-CAE7-42AC-90FB-ABAF46C020C0}" destId="{E0BECEE8-E20F-442F-933D-543F81296AD9}" srcOrd="0" destOrd="0" presId="urn:microsoft.com/office/officeart/2005/8/layout/hierarchy3#1"/>
    <dgm:cxn modelId="{CCEB19C9-B05A-442E-8A29-5EA1FDDE0CC6}" type="presOf" srcId="{89B3B981-1213-48C7-9E6B-48964C443143}" destId="{EB5C84AE-AF00-4B32-B0E0-0D5F2BEE2E15}" srcOrd="0" destOrd="0" presId="urn:microsoft.com/office/officeart/2005/8/layout/hierarchy3#1"/>
    <dgm:cxn modelId="{F2BF8BD2-8F74-4BBC-8732-A57ED5DA9B7A}" srcId="{8C29A58E-8963-47C4-BB82-AE5CB9ACEB1D}" destId="{41797905-F190-4073-8D7F-6AFE139CC3A3}" srcOrd="0" destOrd="0" parTransId="{9535878A-CAE7-42AC-90FB-ABAF46C020C0}" sibTransId="{C8DB12F8-88FF-4099-85F2-F835D8F97F92}"/>
    <dgm:cxn modelId="{255360D9-62C1-4340-844E-23415767CA80}" type="presOf" srcId="{F7827435-5E9E-4758-8398-6EF2A429AEEA}" destId="{AAC8CBF0-F9F7-452C-9B2B-8F9537B9C0AB}" srcOrd="0" destOrd="0" presId="urn:microsoft.com/office/officeart/2005/8/layout/hierarchy3#1"/>
    <dgm:cxn modelId="{1371ACF8-3AAD-4B43-A0FE-D6B927D9D2DA}" type="presOf" srcId="{8C29A58E-8963-47C4-BB82-AE5CB9ACEB1D}" destId="{0550F374-63C8-464D-A09E-76A20822EC4D}" srcOrd="1" destOrd="0" presId="urn:microsoft.com/office/officeart/2005/8/layout/hierarchy3#1"/>
    <dgm:cxn modelId="{7EEB6CB2-C92C-42D3-9723-9BB43DB4B944}" type="presParOf" srcId="{1A76C3ED-DE90-41EA-8E25-7760C112E5C5}" destId="{09A6202E-69C5-4A1E-AA10-46F74CCEC0A3}" srcOrd="0" destOrd="0" presId="urn:microsoft.com/office/officeart/2005/8/layout/hierarchy3#1"/>
    <dgm:cxn modelId="{39EA4963-6585-4330-A4DA-E72B4E023C79}" type="presParOf" srcId="{09A6202E-69C5-4A1E-AA10-46F74CCEC0A3}" destId="{8A37FD5E-EFC4-4456-A5C4-96C8C1C15775}" srcOrd="0" destOrd="0" presId="urn:microsoft.com/office/officeart/2005/8/layout/hierarchy3#1"/>
    <dgm:cxn modelId="{D4C3106F-79AF-4675-A17F-126193A7547A}" type="presParOf" srcId="{8A37FD5E-EFC4-4456-A5C4-96C8C1C15775}" destId="{538A7924-4C63-4AD8-89C8-8AC330A2B139}" srcOrd="0" destOrd="0" presId="urn:microsoft.com/office/officeart/2005/8/layout/hierarchy3#1"/>
    <dgm:cxn modelId="{A8791002-6CE6-4545-B66E-6E884871CBA3}" type="presParOf" srcId="{8A37FD5E-EFC4-4456-A5C4-96C8C1C15775}" destId="{0550F374-63C8-464D-A09E-76A20822EC4D}" srcOrd="1" destOrd="0" presId="urn:microsoft.com/office/officeart/2005/8/layout/hierarchy3#1"/>
    <dgm:cxn modelId="{2A7A6260-A863-4882-8A8D-8DA560D8C31D}" type="presParOf" srcId="{09A6202E-69C5-4A1E-AA10-46F74CCEC0A3}" destId="{1F78E0E9-94FF-49F1-A0BF-A19D4FCC6896}" srcOrd="1" destOrd="0" presId="urn:microsoft.com/office/officeart/2005/8/layout/hierarchy3#1"/>
    <dgm:cxn modelId="{9B31ADA7-D5DF-4416-A90F-82D9EF765A89}" type="presParOf" srcId="{1F78E0E9-94FF-49F1-A0BF-A19D4FCC6896}" destId="{E0BECEE8-E20F-442F-933D-543F81296AD9}" srcOrd="0" destOrd="0" presId="urn:microsoft.com/office/officeart/2005/8/layout/hierarchy3#1"/>
    <dgm:cxn modelId="{ADEF44A7-770E-4F64-B09C-908F7E322192}" type="presParOf" srcId="{1F78E0E9-94FF-49F1-A0BF-A19D4FCC6896}" destId="{254A7058-3E24-4DC6-B1F9-93057B251EED}" srcOrd="1" destOrd="0" presId="urn:microsoft.com/office/officeart/2005/8/layout/hierarchy3#1"/>
    <dgm:cxn modelId="{3979A411-6223-46AF-9D41-260298A0C3BC}" type="presParOf" srcId="{1F78E0E9-94FF-49F1-A0BF-A19D4FCC6896}" destId="{AAC8CBF0-F9F7-452C-9B2B-8F9537B9C0AB}" srcOrd="2" destOrd="0" presId="urn:microsoft.com/office/officeart/2005/8/layout/hierarchy3#1"/>
    <dgm:cxn modelId="{B774CD2A-E014-4FD3-87CE-89A0C012B511}" type="presParOf" srcId="{1F78E0E9-94FF-49F1-A0BF-A19D4FCC6896}" destId="{EB5C84AE-AF00-4B32-B0E0-0D5F2BEE2E15}" srcOrd="3" destOrd="0" presId="urn:microsoft.com/office/officeart/2005/8/layout/hierarchy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B03D3F-86D2-444A-B7E7-8C3C62E142D5}" type="doc">
      <dgm:prSet loTypeId="urn:microsoft.com/office/officeart/2005/8/layout/chevron2" loCatId="process" qsTypeId="urn:microsoft.com/office/officeart/2005/8/quickstyle/simple1" qsCatId="simple" csTypeId="urn:microsoft.com/office/officeart/2005/8/colors/accent0_3" csCatId="mainScheme"/>
      <dgm:spPr/>
      <dgm:t>
        <a:bodyPr/>
        <a:lstStyle/>
        <a:p>
          <a:endParaRPr lang="x-none"/>
        </a:p>
      </dgm:t>
    </dgm:pt>
    <dgm:pt modelId="{3D5D518C-B76D-4872-8F03-6873AFA251E5}">
      <dgm:prSet/>
      <dgm:spPr/>
      <dgm:t>
        <a:bodyPr/>
        <a:lstStyle/>
        <a:p>
          <a:r>
            <a:rPr lang="en-US"/>
            <a:t>1</a:t>
          </a:r>
          <a:endParaRPr lang="x-none"/>
        </a:p>
      </dgm:t>
    </dgm:pt>
    <dgm:pt modelId="{55BE06DC-36AC-49F5-9F0E-F530D9D314E3}" type="parTrans" cxnId="{88C9ADB6-6D41-481E-9C66-8165366502FC}">
      <dgm:prSet/>
      <dgm:spPr/>
      <dgm:t>
        <a:bodyPr/>
        <a:lstStyle/>
        <a:p>
          <a:endParaRPr lang="x-none"/>
        </a:p>
      </dgm:t>
    </dgm:pt>
    <dgm:pt modelId="{92E4C4D9-B77C-4FF9-BDCF-AC8D9560B475}" type="sibTrans" cxnId="{88C9ADB6-6D41-481E-9C66-8165366502FC}">
      <dgm:prSet/>
      <dgm:spPr/>
      <dgm:t>
        <a:bodyPr/>
        <a:lstStyle/>
        <a:p>
          <a:endParaRPr lang="x-none"/>
        </a:p>
      </dgm:t>
    </dgm:pt>
    <dgm:pt modelId="{88B43DBC-AAE1-4273-AB70-16B7AEBC105D}">
      <dgm:prSet/>
      <dgm:spPr/>
      <dgm:t>
        <a:bodyPr/>
        <a:lstStyle/>
        <a:p>
          <a:pPr algn="just"/>
          <a:r>
            <a:rPr lang="en-US" dirty="0"/>
            <a:t>Identify the method of scoring to be used prior to the testing situation and inform the students of it. </a:t>
          </a:r>
          <a:endParaRPr lang="x-none" dirty="0"/>
        </a:p>
      </dgm:t>
    </dgm:pt>
    <dgm:pt modelId="{4D1D6241-2547-4D68-81E7-6C8A5FD66797}" type="parTrans" cxnId="{82D4D027-A061-402F-B2DF-99E426297324}">
      <dgm:prSet/>
      <dgm:spPr/>
      <dgm:t>
        <a:bodyPr/>
        <a:lstStyle/>
        <a:p>
          <a:endParaRPr lang="x-none"/>
        </a:p>
      </dgm:t>
    </dgm:pt>
    <dgm:pt modelId="{F1240621-67C1-483D-A5DA-E662075F9989}" type="sibTrans" cxnId="{82D4D027-A061-402F-B2DF-99E426297324}">
      <dgm:prSet/>
      <dgm:spPr/>
      <dgm:t>
        <a:bodyPr/>
        <a:lstStyle/>
        <a:p>
          <a:endParaRPr lang="x-none"/>
        </a:p>
      </dgm:t>
    </dgm:pt>
    <dgm:pt modelId="{DBD9DD16-1DA9-4EA2-99F6-8839EA2A5302}">
      <dgm:prSet/>
      <dgm:spPr/>
      <dgm:t>
        <a:bodyPr/>
        <a:lstStyle/>
        <a:p>
          <a:r>
            <a:rPr lang="en-US"/>
            <a:t>2</a:t>
          </a:r>
          <a:endParaRPr lang="x-none"/>
        </a:p>
      </dgm:t>
    </dgm:pt>
    <dgm:pt modelId="{48D9E213-6331-4CC7-8E83-8417F95E6AF9}" type="parTrans" cxnId="{63565B8E-0C9D-48DB-97E1-B6CE9FBDE466}">
      <dgm:prSet/>
      <dgm:spPr/>
      <dgm:t>
        <a:bodyPr/>
        <a:lstStyle/>
        <a:p>
          <a:endParaRPr lang="x-none"/>
        </a:p>
      </dgm:t>
    </dgm:pt>
    <dgm:pt modelId="{98350446-4F79-405C-A11D-279028CD73B3}" type="sibTrans" cxnId="{63565B8E-0C9D-48DB-97E1-B6CE9FBDE466}">
      <dgm:prSet/>
      <dgm:spPr/>
      <dgm:t>
        <a:bodyPr/>
        <a:lstStyle/>
        <a:p>
          <a:endParaRPr lang="x-none"/>
        </a:p>
      </dgm:t>
    </dgm:pt>
    <dgm:pt modelId="{731F5298-CFD3-4D63-890F-66FBCB685864}">
      <dgm:prSet/>
      <dgm:spPr/>
      <dgm:t>
        <a:bodyPr/>
        <a:lstStyle/>
        <a:p>
          <a:pPr algn="just"/>
          <a:r>
            <a:rPr lang="en-US" dirty="0"/>
            <a:t>Specify in advance an ideal answer.</a:t>
          </a:r>
          <a:endParaRPr lang="x-none" dirty="0"/>
        </a:p>
      </dgm:t>
    </dgm:pt>
    <dgm:pt modelId="{FC752474-D26B-48B8-8D20-BA79D9BB99EA}" type="parTrans" cxnId="{F799A30A-1047-4706-A31A-168F8CB69C92}">
      <dgm:prSet/>
      <dgm:spPr/>
      <dgm:t>
        <a:bodyPr/>
        <a:lstStyle/>
        <a:p>
          <a:endParaRPr lang="x-none"/>
        </a:p>
      </dgm:t>
    </dgm:pt>
    <dgm:pt modelId="{500D7932-CFC3-47B0-BADA-9D6A6147E532}" type="sibTrans" cxnId="{F799A30A-1047-4706-A31A-168F8CB69C92}">
      <dgm:prSet/>
      <dgm:spPr/>
      <dgm:t>
        <a:bodyPr/>
        <a:lstStyle/>
        <a:p>
          <a:endParaRPr lang="x-none"/>
        </a:p>
      </dgm:t>
    </dgm:pt>
    <dgm:pt modelId="{37F9E084-8C5D-4BD5-962B-A36F7A5928D7}">
      <dgm:prSet/>
      <dgm:spPr/>
      <dgm:t>
        <a:bodyPr/>
        <a:lstStyle/>
        <a:p>
          <a:r>
            <a:rPr lang="en-US"/>
            <a:t>3</a:t>
          </a:r>
          <a:endParaRPr lang="x-none"/>
        </a:p>
      </dgm:t>
    </dgm:pt>
    <dgm:pt modelId="{36E704E9-CCF6-4F15-9D07-A16D992A527C}" type="parTrans" cxnId="{5A95AFDF-7FEF-4542-865C-0EE93D2BB56E}">
      <dgm:prSet/>
      <dgm:spPr/>
      <dgm:t>
        <a:bodyPr/>
        <a:lstStyle/>
        <a:p>
          <a:endParaRPr lang="x-none"/>
        </a:p>
      </dgm:t>
    </dgm:pt>
    <dgm:pt modelId="{FF276272-6201-4F69-BC20-4A870F6D4BDD}" type="sibTrans" cxnId="{5A95AFDF-7FEF-4542-865C-0EE93D2BB56E}">
      <dgm:prSet/>
      <dgm:spPr/>
      <dgm:t>
        <a:bodyPr/>
        <a:lstStyle/>
        <a:p>
          <a:endParaRPr lang="x-none"/>
        </a:p>
      </dgm:t>
    </dgm:pt>
    <dgm:pt modelId="{21523ADC-855A-47E0-8E8E-9CED4D80A65C}">
      <dgm:prSet/>
      <dgm:spPr/>
      <dgm:t>
        <a:bodyPr/>
        <a:lstStyle/>
        <a:p>
          <a:pPr algn="just"/>
          <a:r>
            <a:rPr lang="en-US" dirty="0"/>
            <a:t>If using a scoring rubric, discuss it with the students ahead of time so that they are aware of how their essay responses will be judged. </a:t>
          </a:r>
          <a:endParaRPr lang="x-none" dirty="0"/>
        </a:p>
      </dgm:t>
    </dgm:pt>
    <dgm:pt modelId="{867D9900-175A-48B0-BF02-369F7D1F7D47}" type="parTrans" cxnId="{F16E8E33-0CEE-42FF-99C5-77CF860CE595}">
      <dgm:prSet/>
      <dgm:spPr/>
      <dgm:t>
        <a:bodyPr/>
        <a:lstStyle/>
        <a:p>
          <a:endParaRPr lang="x-none"/>
        </a:p>
      </dgm:t>
    </dgm:pt>
    <dgm:pt modelId="{66BDB6C3-EE08-41D4-B2B5-C547D5C46C27}" type="sibTrans" cxnId="{F16E8E33-0CEE-42FF-99C5-77CF860CE595}">
      <dgm:prSet/>
      <dgm:spPr/>
      <dgm:t>
        <a:bodyPr/>
        <a:lstStyle/>
        <a:p>
          <a:endParaRPr lang="x-none"/>
        </a:p>
      </dgm:t>
    </dgm:pt>
    <dgm:pt modelId="{263FBA81-920B-4F9B-98FE-B791E1454607}">
      <dgm:prSet/>
      <dgm:spPr/>
      <dgm:t>
        <a:bodyPr/>
        <a:lstStyle/>
        <a:p>
          <a:r>
            <a:rPr lang="en-US"/>
            <a:t>4 </a:t>
          </a:r>
          <a:endParaRPr lang="x-none"/>
        </a:p>
      </dgm:t>
    </dgm:pt>
    <dgm:pt modelId="{1D14CA6E-CA27-4C43-8AAC-D08BB88F3FBA}" type="parTrans" cxnId="{837D3B0D-50B9-4813-B140-D27ED295F455}">
      <dgm:prSet/>
      <dgm:spPr/>
      <dgm:t>
        <a:bodyPr/>
        <a:lstStyle/>
        <a:p>
          <a:endParaRPr lang="x-none"/>
        </a:p>
      </dgm:t>
    </dgm:pt>
    <dgm:pt modelId="{78757EBF-3F4F-4C8B-8336-E65007B10471}" type="sibTrans" cxnId="{837D3B0D-50B9-4813-B140-D27ED295F455}">
      <dgm:prSet/>
      <dgm:spPr/>
      <dgm:t>
        <a:bodyPr/>
        <a:lstStyle/>
        <a:p>
          <a:endParaRPr lang="x-none"/>
        </a:p>
      </dgm:t>
    </dgm:pt>
    <dgm:pt modelId="{67D0120B-405D-4F79-9944-7C9EE7B93218}">
      <dgm:prSet/>
      <dgm:spPr/>
      <dgm:t>
        <a:bodyPr/>
        <a:lstStyle/>
        <a:p>
          <a:pPr algn="just"/>
          <a:r>
            <a:rPr lang="en-US" dirty="0"/>
            <a:t>Read a random sample of papers to get a sense of how the students approached the items and an idea of the overall quality of the answers.</a:t>
          </a:r>
          <a:endParaRPr lang="x-none" dirty="0"/>
        </a:p>
      </dgm:t>
    </dgm:pt>
    <dgm:pt modelId="{B7FD1B93-176F-46C4-B664-305D4DAB8408}" type="parTrans" cxnId="{3AE02830-088F-4B3C-AB0E-55EACB21B4CB}">
      <dgm:prSet/>
      <dgm:spPr/>
      <dgm:t>
        <a:bodyPr/>
        <a:lstStyle/>
        <a:p>
          <a:endParaRPr lang="x-none"/>
        </a:p>
      </dgm:t>
    </dgm:pt>
    <dgm:pt modelId="{B2C17C66-19AE-44E6-968A-EAB179849E58}" type="sibTrans" cxnId="{3AE02830-088F-4B3C-AB0E-55EACB21B4CB}">
      <dgm:prSet/>
      <dgm:spPr/>
      <dgm:t>
        <a:bodyPr/>
        <a:lstStyle/>
        <a:p>
          <a:endParaRPr lang="x-none"/>
        </a:p>
      </dgm:t>
    </dgm:pt>
    <dgm:pt modelId="{80FFE60C-C4D9-4593-9595-C1C5C3FB75B3}" type="pres">
      <dgm:prSet presAssocID="{D3B03D3F-86D2-444A-B7E7-8C3C62E142D5}" presName="linearFlow" presStyleCnt="0">
        <dgm:presLayoutVars>
          <dgm:dir/>
          <dgm:animLvl val="lvl"/>
          <dgm:resizeHandles val="exact"/>
        </dgm:presLayoutVars>
      </dgm:prSet>
      <dgm:spPr/>
    </dgm:pt>
    <dgm:pt modelId="{6F09BF71-5873-424B-B4EB-322912165360}" type="pres">
      <dgm:prSet presAssocID="{3D5D518C-B76D-4872-8F03-6873AFA251E5}" presName="composite" presStyleCnt="0"/>
      <dgm:spPr/>
    </dgm:pt>
    <dgm:pt modelId="{2A74B263-CFB8-485D-8DF9-44854E9CD2DF}" type="pres">
      <dgm:prSet presAssocID="{3D5D518C-B76D-4872-8F03-6873AFA251E5}" presName="parentText" presStyleLbl="alignNode1" presStyleIdx="0" presStyleCnt="4">
        <dgm:presLayoutVars>
          <dgm:chMax val="1"/>
          <dgm:bulletEnabled val="1"/>
        </dgm:presLayoutVars>
      </dgm:prSet>
      <dgm:spPr/>
    </dgm:pt>
    <dgm:pt modelId="{D7876E2D-44AC-402C-8E4F-8355FFDCE17A}" type="pres">
      <dgm:prSet presAssocID="{3D5D518C-B76D-4872-8F03-6873AFA251E5}" presName="descendantText" presStyleLbl="alignAcc1" presStyleIdx="0" presStyleCnt="4">
        <dgm:presLayoutVars>
          <dgm:bulletEnabled val="1"/>
        </dgm:presLayoutVars>
      </dgm:prSet>
      <dgm:spPr/>
    </dgm:pt>
    <dgm:pt modelId="{96242F45-13E4-433D-AD83-396D65D7A23B}" type="pres">
      <dgm:prSet presAssocID="{92E4C4D9-B77C-4FF9-BDCF-AC8D9560B475}" presName="sp" presStyleCnt="0"/>
      <dgm:spPr/>
    </dgm:pt>
    <dgm:pt modelId="{70E0669A-6420-4750-BA90-A7B3E57FE604}" type="pres">
      <dgm:prSet presAssocID="{DBD9DD16-1DA9-4EA2-99F6-8839EA2A5302}" presName="composite" presStyleCnt="0"/>
      <dgm:spPr/>
    </dgm:pt>
    <dgm:pt modelId="{749C7C27-6C70-4635-BDAC-E4ABD8DFC2E7}" type="pres">
      <dgm:prSet presAssocID="{DBD9DD16-1DA9-4EA2-99F6-8839EA2A5302}" presName="parentText" presStyleLbl="alignNode1" presStyleIdx="1" presStyleCnt="4">
        <dgm:presLayoutVars>
          <dgm:chMax val="1"/>
          <dgm:bulletEnabled val="1"/>
        </dgm:presLayoutVars>
      </dgm:prSet>
      <dgm:spPr/>
    </dgm:pt>
    <dgm:pt modelId="{E021F3A8-1243-4AF3-832F-1DCF6D961BE3}" type="pres">
      <dgm:prSet presAssocID="{DBD9DD16-1DA9-4EA2-99F6-8839EA2A5302}" presName="descendantText" presStyleLbl="alignAcc1" presStyleIdx="1" presStyleCnt="4">
        <dgm:presLayoutVars>
          <dgm:bulletEnabled val="1"/>
        </dgm:presLayoutVars>
      </dgm:prSet>
      <dgm:spPr/>
    </dgm:pt>
    <dgm:pt modelId="{E7FA4E57-B411-4A01-A668-29A4D22781A2}" type="pres">
      <dgm:prSet presAssocID="{98350446-4F79-405C-A11D-279028CD73B3}" presName="sp" presStyleCnt="0"/>
      <dgm:spPr/>
    </dgm:pt>
    <dgm:pt modelId="{802D6F5A-2204-466E-A670-875F6967776A}" type="pres">
      <dgm:prSet presAssocID="{37F9E084-8C5D-4BD5-962B-A36F7A5928D7}" presName="composite" presStyleCnt="0"/>
      <dgm:spPr/>
    </dgm:pt>
    <dgm:pt modelId="{69C7504D-99B1-4E35-8ADA-B7993FBC1BAE}" type="pres">
      <dgm:prSet presAssocID="{37F9E084-8C5D-4BD5-962B-A36F7A5928D7}" presName="parentText" presStyleLbl="alignNode1" presStyleIdx="2" presStyleCnt="4">
        <dgm:presLayoutVars>
          <dgm:chMax val="1"/>
          <dgm:bulletEnabled val="1"/>
        </dgm:presLayoutVars>
      </dgm:prSet>
      <dgm:spPr/>
    </dgm:pt>
    <dgm:pt modelId="{57614C04-88C9-4217-8B67-E6871C01AD91}" type="pres">
      <dgm:prSet presAssocID="{37F9E084-8C5D-4BD5-962B-A36F7A5928D7}" presName="descendantText" presStyleLbl="alignAcc1" presStyleIdx="2" presStyleCnt="4">
        <dgm:presLayoutVars>
          <dgm:bulletEnabled val="1"/>
        </dgm:presLayoutVars>
      </dgm:prSet>
      <dgm:spPr/>
    </dgm:pt>
    <dgm:pt modelId="{DE3F5C55-722B-4462-9FAA-6C0F28FFCFCF}" type="pres">
      <dgm:prSet presAssocID="{FF276272-6201-4F69-BC20-4A870F6D4BDD}" presName="sp" presStyleCnt="0"/>
      <dgm:spPr/>
    </dgm:pt>
    <dgm:pt modelId="{ED7E20FB-EA2D-4D89-806B-ECF955DC8AE4}" type="pres">
      <dgm:prSet presAssocID="{263FBA81-920B-4F9B-98FE-B791E1454607}" presName="composite" presStyleCnt="0"/>
      <dgm:spPr/>
    </dgm:pt>
    <dgm:pt modelId="{AFAC7FFF-4D8D-4D6D-B5A4-70C1BEBBF8A8}" type="pres">
      <dgm:prSet presAssocID="{263FBA81-920B-4F9B-98FE-B791E1454607}" presName="parentText" presStyleLbl="alignNode1" presStyleIdx="3" presStyleCnt="4">
        <dgm:presLayoutVars>
          <dgm:chMax val="1"/>
          <dgm:bulletEnabled val="1"/>
        </dgm:presLayoutVars>
      </dgm:prSet>
      <dgm:spPr/>
    </dgm:pt>
    <dgm:pt modelId="{1E6CF4AF-FE7A-47F0-9C31-E34F05A9E122}" type="pres">
      <dgm:prSet presAssocID="{263FBA81-920B-4F9B-98FE-B791E1454607}" presName="descendantText" presStyleLbl="alignAcc1" presStyleIdx="3" presStyleCnt="4">
        <dgm:presLayoutVars>
          <dgm:bulletEnabled val="1"/>
        </dgm:presLayoutVars>
      </dgm:prSet>
      <dgm:spPr/>
    </dgm:pt>
  </dgm:ptLst>
  <dgm:cxnLst>
    <dgm:cxn modelId="{64B29F06-A549-4A74-8632-2AF7A6D3CFB5}" type="presOf" srcId="{21523ADC-855A-47E0-8E8E-9CED4D80A65C}" destId="{57614C04-88C9-4217-8B67-E6871C01AD91}" srcOrd="0" destOrd="0" presId="urn:microsoft.com/office/officeart/2005/8/layout/chevron2"/>
    <dgm:cxn modelId="{F799A30A-1047-4706-A31A-168F8CB69C92}" srcId="{DBD9DD16-1DA9-4EA2-99F6-8839EA2A5302}" destId="{731F5298-CFD3-4D63-890F-66FBCB685864}" srcOrd="0" destOrd="0" parTransId="{FC752474-D26B-48B8-8D20-BA79D9BB99EA}" sibTransId="{500D7932-CFC3-47B0-BADA-9D6A6147E532}"/>
    <dgm:cxn modelId="{837D3B0D-50B9-4813-B140-D27ED295F455}" srcId="{D3B03D3F-86D2-444A-B7E7-8C3C62E142D5}" destId="{263FBA81-920B-4F9B-98FE-B791E1454607}" srcOrd="3" destOrd="0" parTransId="{1D14CA6E-CA27-4C43-8AAC-D08BB88F3FBA}" sibTransId="{78757EBF-3F4F-4C8B-8336-E65007B10471}"/>
    <dgm:cxn modelId="{99B51920-5C18-4456-9A09-5DC112917754}" type="presOf" srcId="{3D5D518C-B76D-4872-8F03-6873AFA251E5}" destId="{2A74B263-CFB8-485D-8DF9-44854E9CD2DF}" srcOrd="0" destOrd="0" presId="urn:microsoft.com/office/officeart/2005/8/layout/chevron2"/>
    <dgm:cxn modelId="{08BEEE21-9669-4B91-9139-EB67F90EA1C1}" type="presOf" srcId="{D3B03D3F-86D2-444A-B7E7-8C3C62E142D5}" destId="{80FFE60C-C4D9-4593-9595-C1C5C3FB75B3}" srcOrd="0" destOrd="0" presId="urn:microsoft.com/office/officeart/2005/8/layout/chevron2"/>
    <dgm:cxn modelId="{1128ED24-997C-4549-B337-391D3A0F51FF}" type="presOf" srcId="{88B43DBC-AAE1-4273-AB70-16B7AEBC105D}" destId="{D7876E2D-44AC-402C-8E4F-8355FFDCE17A}" srcOrd="0" destOrd="0" presId="urn:microsoft.com/office/officeart/2005/8/layout/chevron2"/>
    <dgm:cxn modelId="{82D4D027-A061-402F-B2DF-99E426297324}" srcId="{3D5D518C-B76D-4872-8F03-6873AFA251E5}" destId="{88B43DBC-AAE1-4273-AB70-16B7AEBC105D}" srcOrd="0" destOrd="0" parTransId="{4D1D6241-2547-4D68-81E7-6C8A5FD66797}" sibTransId="{F1240621-67C1-483D-A5DA-E662075F9989}"/>
    <dgm:cxn modelId="{3AE02830-088F-4B3C-AB0E-55EACB21B4CB}" srcId="{263FBA81-920B-4F9B-98FE-B791E1454607}" destId="{67D0120B-405D-4F79-9944-7C9EE7B93218}" srcOrd="0" destOrd="0" parTransId="{B7FD1B93-176F-46C4-B664-305D4DAB8408}" sibTransId="{B2C17C66-19AE-44E6-968A-EAB179849E58}"/>
    <dgm:cxn modelId="{F16E8E33-0CEE-42FF-99C5-77CF860CE595}" srcId="{37F9E084-8C5D-4BD5-962B-A36F7A5928D7}" destId="{21523ADC-855A-47E0-8E8E-9CED4D80A65C}" srcOrd="0" destOrd="0" parTransId="{867D9900-175A-48B0-BF02-369F7D1F7D47}" sibTransId="{66BDB6C3-EE08-41D4-B2B5-C547D5C46C27}"/>
    <dgm:cxn modelId="{6CE69064-7253-4125-95B3-5921929850FA}" type="presOf" srcId="{263FBA81-920B-4F9B-98FE-B791E1454607}" destId="{AFAC7FFF-4D8D-4D6D-B5A4-70C1BEBBF8A8}" srcOrd="0" destOrd="0" presId="urn:microsoft.com/office/officeart/2005/8/layout/chevron2"/>
    <dgm:cxn modelId="{63565B8E-0C9D-48DB-97E1-B6CE9FBDE466}" srcId="{D3B03D3F-86D2-444A-B7E7-8C3C62E142D5}" destId="{DBD9DD16-1DA9-4EA2-99F6-8839EA2A5302}" srcOrd="1" destOrd="0" parTransId="{48D9E213-6331-4CC7-8E83-8417F95E6AF9}" sibTransId="{98350446-4F79-405C-A11D-279028CD73B3}"/>
    <dgm:cxn modelId="{D4924097-46E6-47B0-9986-DB535F6717F2}" type="presOf" srcId="{731F5298-CFD3-4D63-890F-66FBCB685864}" destId="{E021F3A8-1243-4AF3-832F-1DCF6D961BE3}" srcOrd="0" destOrd="0" presId="urn:microsoft.com/office/officeart/2005/8/layout/chevron2"/>
    <dgm:cxn modelId="{4519D6AA-AA28-4DAC-A80B-2528379433FB}" type="presOf" srcId="{37F9E084-8C5D-4BD5-962B-A36F7A5928D7}" destId="{69C7504D-99B1-4E35-8ADA-B7993FBC1BAE}" srcOrd="0" destOrd="0" presId="urn:microsoft.com/office/officeart/2005/8/layout/chevron2"/>
    <dgm:cxn modelId="{88C9ADB6-6D41-481E-9C66-8165366502FC}" srcId="{D3B03D3F-86D2-444A-B7E7-8C3C62E142D5}" destId="{3D5D518C-B76D-4872-8F03-6873AFA251E5}" srcOrd="0" destOrd="0" parTransId="{55BE06DC-36AC-49F5-9F0E-F530D9D314E3}" sibTransId="{92E4C4D9-B77C-4FF9-BDCF-AC8D9560B475}"/>
    <dgm:cxn modelId="{1D3C5EC3-4172-42E6-A0CB-F7D745B25332}" type="presOf" srcId="{DBD9DD16-1DA9-4EA2-99F6-8839EA2A5302}" destId="{749C7C27-6C70-4635-BDAC-E4ABD8DFC2E7}" srcOrd="0" destOrd="0" presId="urn:microsoft.com/office/officeart/2005/8/layout/chevron2"/>
    <dgm:cxn modelId="{88C765C6-2A13-470A-9655-1B1FEE4D76D8}" type="presOf" srcId="{67D0120B-405D-4F79-9944-7C9EE7B93218}" destId="{1E6CF4AF-FE7A-47F0-9C31-E34F05A9E122}" srcOrd="0" destOrd="0" presId="urn:microsoft.com/office/officeart/2005/8/layout/chevron2"/>
    <dgm:cxn modelId="{5A95AFDF-7FEF-4542-865C-0EE93D2BB56E}" srcId="{D3B03D3F-86D2-444A-B7E7-8C3C62E142D5}" destId="{37F9E084-8C5D-4BD5-962B-A36F7A5928D7}" srcOrd="2" destOrd="0" parTransId="{36E704E9-CCF6-4F15-9D07-A16D992A527C}" sibTransId="{FF276272-6201-4F69-BC20-4A870F6D4BDD}"/>
    <dgm:cxn modelId="{31EFE509-C484-40D2-915A-5C2DF58201F3}" type="presParOf" srcId="{80FFE60C-C4D9-4593-9595-C1C5C3FB75B3}" destId="{6F09BF71-5873-424B-B4EB-322912165360}" srcOrd="0" destOrd="0" presId="urn:microsoft.com/office/officeart/2005/8/layout/chevron2"/>
    <dgm:cxn modelId="{1509F676-4AA0-4F13-80DF-AA244CC7965A}" type="presParOf" srcId="{6F09BF71-5873-424B-B4EB-322912165360}" destId="{2A74B263-CFB8-485D-8DF9-44854E9CD2DF}" srcOrd="0" destOrd="0" presId="urn:microsoft.com/office/officeart/2005/8/layout/chevron2"/>
    <dgm:cxn modelId="{D1FED9F0-3E35-4A12-897E-53A26D18F2A5}" type="presParOf" srcId="{6F09BF71-5873-424B-B4EB-322912165360}" destId="{D7876E2D-44AC-402C-8E4F-8355FFDCE17A}" srcOrd="1" destOrd="0" presId="urn:microsoft.com/office/officeart/2005/8/layout/chevron2"/>
    <dgm:cxn modelId="{E4A11720-3040-4451-AB34-F4EAD3C60F00}" type="presParOf" srcId="{80FFE60C-C4D9-4593-9595-C1C5C3FB75B3}" destId="{96242F45-13E4-433D-AD83-396D65D7A23B}" srcOrd="1" destOrd="0" presId="urn:microsoft.com/office/officeart/2005/8/layout/chevron2"/>
    <dgm:cxn modelId="{5520809E-53D6-4C56-8CC4-9E85FC28BA43}" type="presParOf" srcId="{80FFE60C-C4D9-4593-9595-C1C5C3FB75B3}" destId="{70E0669A-6420-4750-BA90-A7B3E57FE604}" srcOrd="2" destOrd="0" presId="urn:microsoft.com/office/officeart/2005/8/layout/chevron2"/>
    <dgm:cxn modelId="{17176AD2-CC05-461B-AE40-37E78C54E488}" type="presParOf" srcId="{70E0669A-6420-4750-BA90-A7B3E57FE604}" destId="{749C7C27-6C70-4635-BDAC-E4ABD8DFC2E7}" srcOrd="0" destOrd="0" presId="urn:microsoft.com/office/officeart/2005/8/layout/chevron2"/>
    <dgm:cxn modelId="{66DC4DFF-B5B5-441B-9BFC-014776A98169}" type="presParOf" srcId="{70E0669A-6420-4750-BA90-A7B3E57FE604}" destId="{E021F3A8-1243-4AF3-832F-1DCF6D961BE3}" srcOrd="1" destOrd="0" presId="urn:microsoft.com/office/officeart/2005/8/layout/chevron2"/>
    <dgm:cxn modelId="{7F67A767-F2B8-4C93-9931-0C6F1DD1DF35}" type="presParOf" srcId="{80FFE60C-C4D9-4593-9595-C1C5C3FB75B3}" destId="{E7FA4E57-B411-4A01-A668-29A4D22781A2}" srcOrd="3" destOrd="0" presId="urn:microsoft.com/office/officeart/2005/8/layout/chevron2"/>
    <dgm:cxn modelId="{DEE5BCCD-69B1-4FEF-821F-6C3E8D75A9AA}" type="presParOf" srcId="{80FFE60C-C4D9-4593-9595-C1C5C3FB75B3}" destId="{802D6F5A-2204-466E-A670-875F6967776A}" srcOrd="4" destOrd="0" presId="urn:microsoft.com/office/officeart/2005/8/layout/chevron2"/>
    <dgm:cxn modelId="{B6C67D68-C53B-4FF0-8AF2-AFB4B8BA090A}" type="presParOf" srcId="{802D6F5A-2204-466E-A670-875F6967776A}" destId="{69C7504D-99B1-4E35-8ADA-B7993FBC1BAE}" srcOrd="0" destOrd="0" presId="urn:microsoft.com/office/officeart/2005/8/layout/chevron2"/>
    <dgm:cxn modelId="{9CFD6F62-DAC0-4342-8269-D9C76D8FC1D4}" type="presParOf" srcId="{802D6F5A-2204-466E-A670-875F6967776A}" destId="{57614C04-88C9-4217-8B67-E6871C01AD91}" srcOrd="1" destOrd="0" presId="urn:microsoft.com/office/officeart/2005/8/layout/chevron2"/>
    <dgm:cxn modelId="{8AF0DD69-05F6-4ABE-9BA3-6075CC6DDF5B}" type="presParOf" srcId="{80FFE60C-C4D9-4593-9595-C1C5C3FB75B3}" destId="{DE3F5C55-722B-4462-9FAA-6C0F28FFCFCF}" srcOrd="5" destOrd="0" presId="urn:microsoft.com/office/officeart/2005/8/layout/chevron2"/>
    <dgm:cxn modelId="{84817D93-8AAA-4AA9-B972-A72EC9FD03C9}" type="presParOf" srcId="{80FFE60C-C4D9-4593-9595-C1C5C3FB75B3}" destId="{ED7E20FB-EA2D-4D89-806B-ECF955DC8AE4}" srcOrd="6" destOrd="0" presId="urn:microsoft.com/office/officeart/2005/8/layout/chevron2"/>
    <dgm:cxn modelId="{766AD339-D78B-4D60-8BE8-A9A555C1DB5B}" type="presParOf" srcId="{ED7E20FB-EA2D-4D89-806B-ECF955DC8AE4}" destId="{AFAC7FFF-4D8D-4D6D-B5A4-70C1BEBBF8A8}" srcOrd="0" destOrd="0" presId="urn:microsoft.com/office/officeart/2005/8/layout/chevron2"/>
    <dgm:cxn modelId="{298EB095-1847-4597-982A-40DBD1F9606D}" type="presParOf" srcId="{ED7E20FB-EA2D-4D89-806B-ECF955DC8AE4}" destId="{1E6CF4AF-FE7A-47F0-9C31-E34F05A9E12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D28D4C-CDCB-4C36-8827-7B2C9619C90A}"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x-none"/>
        </a:p>
      </dgm:t>
    </dgm:pt>
    <dgm:pt modelId="{BF3CE3BE-5A68-47E1-9623-EB3EADFA5415}">
      <dgm:prSet/>
      <dgm:spPr/>
      <dgm:t>
        <a:bodyPr/>
        <a:lstStyle/>
        <a:p>
          <a:r>
            <a:rPr lang="en-US"/>
            <a:t>5</a:t>
          </a:r>
          <a:endParaRPr lang="x-none"/>
        </a:p>
      </dgm:t>
    </dgm:pt>
    <dgm:pt modelId="{8699F973-6FE1-4621-8CBB-361998F39F66}" type="parTrans" cxnId="{29FF3B42-80B7-48E0-96A3-7C729793C13C}">
      <dgm:prSet/>
      <dgm:spPr/>
      <dgm:t>
        <a:bodyPr/>
        <a:lstStyle/>
        <a:p>
          <a:endParaRPr lang="x-none"/>
        </a:p>
      </dgm:t>
    </dgm:pt>
    <dgm:pt modelId="{E21389F4-C8E9-43F4-B7AE-DF35E6407EE9}" type="sibTrans" cxnId="{29FF3B42-80B7-48E0-96A3-7C729793C13C}">
      <dgm:prSet/>
      <dgm:spPr/>
      <dgm:t>
        <a:bodyPr/>
        <a:lstStyle/>
        <a:p>
          <a:endParaRPr lang="x-none"/>
        </a:p>
      </dgm:t>
    </dgm:pt>
    <dgm:pt modelId="{E3F4A7AB-9FAA-4899-B2A3-28BC6A9A0941}">
      <dgm:prSet/>
      <dgm:spPr/>
      <dgm:t>
        <a:bodyPr/>
        <a:lstStyle/>
        <a:p>
          <a:r>
            <a:rPr lang="en-US" dirty="0"/>
            <a:t>Score the answers to one item at a time. </a:t>
          </a:r>
          <a:endParaRPr lang="x-none" dirty="0"/>
        </a:p>
      </dgm:t>
    </dgm:pt>
    <dgm:pt modelId="{3192B600-9159-480A-BA8F-FF22CB99F239}" type="parTrans" cxnId="{1D53BC39-6EF8-4516-A154-4E144529BC7C}">
      <dgm:prSet/>
      <dgm:spPr/>
      <dgm:t>
        <a:bodyPr/>
        <a:lstStyle/>
        <a:p>
          <a:endParaRPr lang="x-none"/>
        </a:p>
      </dgm:t>
    </dgm:pt>
    <dgm:pt modelId="{AFF9EB04-8747-4F9E-8B18-420D9DA677D8}" type="sibTrans" cxnId="{1D53BC39-6EF8-4516-A154-4E144529BC7C}">
      <dgm:prSet/>
      <dgm:spPr/>
      <dgm:t>
        <a:bodyPr/>
        <a:lstStyle/>
        <a:p>
          <a:endParaRPr lang="x-none"/>
        </a:p>
      </dgm:t>
    </dgm:pt>
    <dgm:pt modelId="{437BEB0D-C5AD-44F2-A8EB-E0BB4E64D48F}">
      <dgm:prSet/>
      <dgm:spPr/>
      <dgm:t>
        <a:bodyPr/>
        <a:lstStyle/>
        <a:p>
          <a:r>
            <a:rPr lang="en-US"/>
            <a:t>6</a:t>
          </a:r>
          <a:endParaRPr lang="x-none"/>
        </a:p>
      </dgm:t>
    </dgm:pt>
    <dgm:pt modelId="{EB294C0F-430C-4F5B-B384-D5AE1E1EFACE}" type="parTrans" cxnId="{5FD9F19F-D08E-4030-AAA1-8B27850A6877}">
      <dgm:prSet/>
      <dgm:spPr/>
      <dgm:t>
        <a:bodyPr/>
        <a:lstStyle/>
        <a:p>
          <a:endParaRPr lang="x-none"/>
        </a:p>
      </dgm:t>
    </dgm:pt>
    <dgm:pt modelId="{F57C4C38-4459-4D86-870A-3BDF5F97C1A5}" type="sibTrans" cxnId="{5FD9F19F-D08E-4030-AAA1-8B27850A6877}">
      <dgm:prSet/>
      <dgm:spPr/>
      <dgm:t>
        <a:bodyPr/>
        <a:lstStyle/>
        <a:p>
          <a:endParaRPr lang="x-none"/>
        </a:p>
      </dgm:t>
    </dgm:pt>
    <dgm:pt modelId="{6AD90D69-646B-4177-B3D3-A61CF4FE08BB}">
      <dgm:prSet/>
      <dgm:spPr/>
      <dgm:t>
        <a:bodyPr/>
        <a:lstStyle/>
        <a:p>
          <a:r>
            <a:rPr lang="en-US" dirty="0"/>
            <a:t>Read each answer twice before scoring.</a:t>
          </a:r>
          <a:endParaRPr lang="x-none" dirty="0"/>
        </a:p>
      </dgm:t>
    </dgm:pt>
    <dgm:pt modelId="{CE3135DE-25A3-4C0B-8D21-6435338260F4}" type="parTrans" cxnId="{F9DA5BB3-19F1-49DC-A8F6-2777A8BC20E0}">
      <dgm:prSet/>
      <dgm:spPr/>
      <dgm:t>
        <a:bodyPr/>
        <a:lstStyle/>
        <a:p>
          <a:endParaRPr lang="x-none"/>
        </a:p>
      </dgm:t>
    </dgm:pt>
    <dgm:pt modelId="{08C4E030-849B-4CB1-8AD5-E56403189252}" type="sibTrans" cxnId="{F9DA5BB3-19F1-49DC-A8F6-2777A8BC20E0}">
      <dgm:prSet/>
      <dgm:spPr/>
      <dgm:t>
        <a:bodyPr/>
        <a:lstStyle/>
        <a:p>
          <a:endParaRPr lang="x-none"/>
        </a:p>
      </dgm:t>
    </dgm:pt>
    <dgm:pt modelId="{E87EB2CC-33DF-4059-8C4A-C77D659E737F}">
      <dgm:prSet/>
      <dgm:spPr/>
      <dgm:t>
        <a:bodyPr/>
        <a:lstStyle/>
        <a:p>
          <a:r>
            <a:rPr lang="en-US"/>
            <a:t>7</a:t>
          </a:r>
          <a:endParaRPr lang="x-none"/>
        </a:p>
      </dgm:t>
    </dgm:pt>
    <dgm:pt modelId="{203107A0-34E6-4816-8084-42F3A2A65466}" type="parTrans" cxnId="{02AAAB98-3FF1-4C92-87D4-897197A101C8}">
      <dgm:prSet/>
      <dgm:spPr/>
      <dgm:t>
        <a:bodyPr/>
        <a:lstStyle/>
        <a:p>
          <a:endParaRPr lang="x-none"/>
        </a:p>
      </dgm:t>
    </dgm:pt>
    <dgm:pt modelId="{D89691BF-793A-439E-AE73-5A1F7BBD11D4}" type="sibTrans" cxnId="{02AAAB98-3FF1-4C92-87D4-897197A101C8}">
      <dgm:prSet/>
      <dgm:spPr/>
      <dgm:t>
        <a:bodyPr/>
        <a:lstStyle/>
        <a:p>
          <a:endParaRPr lang="x-none"/>
        </a:p>
      </dgm:t>
    </dgm:pt>
    <dgm:pt modelId="{B92050AE-0D31-47C4-927E-B60A1A2E4E2D}">
      <dgm:prSet/>
      <dgm:spPr/>
      <dgm:t>
        <a:bodyPr/>
        <a:lstStyle/>
        <a:p>
          <a:r>
            <a:rPr lang="en-US" dirty="0"/>
            <a:t>Read papers in random order. </a:t>
          </a:r>
          <a:endParaRPr lang="x-none" dirty="0"/>
        </a:p>
      </dgm:t>
    </dgm:pt>
    <dgm:pt modelId="{BECCBE80-31CA-43EC-853E-1FE6AD001C02}" type="parTrans" cxnId="{CF7BE73D-CE2D-496B-9366-2EB37A742648}">
      <dgm:prSet/>
      <dgm:spPr/>
      <dgm:t>
        <a:bodyPr/>
        <a:lstStyle/>
        <a:p>
          <a:endParaRPr lang="x-none"/>
        </a:p>
      </dgm:t>
    </dgm:pt>
    <dgm:pt modelId="{537AA870-3C48-415B-8B38-FE0204404E00}" type="sibTrans" cxnId="{CF7BE73D-CE2D-496B-9366-2EB37A742648}">
      <dgm:prSet/>
      <dgm:spPr/>
      <dgm:t>
        <a:bodyPr/>
        <a:lstStyle/>
        <a:p>
          <a:endParaRPr lang="x-none"/>
        </a:p>
      </dgm:t>
    </dgm:pt>
    <dgm:pt modelId="{E3619461-9ED5-4E28-9D10-B3B10C93DC9C}">
      <dgm:prSet/>
      <dgm:spPr/>
      <dgm:t>
        <a:bodyPr/>
        <a:lstStyle/>
        <a:p>
          <a:r>
            <a:rPr lang="en-US"/>
            <a:t>8</a:t>
          </a:r>
          <a:endParaRPr lang="x-none"/>
        </a:p>
      </dgm:t>
    </dgm:pt>
    <dgm:pt modelId="{1BC55FE7-9634-4A8E-AB29-69135C01461A}" type="parTrans" cxnId="{E8CF53E8-9FE6-45C0-BE91-4F01BA6391CF}">
      <dgm:prSet/>
      <dgm:spPr/>
      <dgm:t>
        <a:bodyPr/>
        <a:lstStyle/>
        <a:p>
          <a:endParaRPr lang="x-none"/>
        </a:p>
      </dgm:t>
    </dgm:pt>
    <dgm:pt modelId="{01C4840A-0C39-43A9-8703-E53C74DCB5C9}" type="sibTrans" cxnId="{E8CF53E8-9FE6-45C0-BE91-4F01BA6391CF}">
      <dgm:prSet/>
      <dgm:spPr/>
      <dgm:t>
        <a:bodyPr/>
        <a:lstStyle/>
        <a:p>
          <a:endParaRPr lang="x-none"/>
        </a:p>
      </dgm:t>
    </dgm:pt>
    <dgm:pt modelId="{35029D53-1BF1-4B7F-929A-F6298147EBC0}">
      <dgm:prSet/>
      <dgm:spPr/>
      <dgm:t>
        <a:bodyPr/>
        <a:lstStyle/>
        <a:p>
          <a:r>
            <a:rPr lang="en-US"/>
            <a:t>Use the same scoring system for all papers.</a:t>
          </a:r>
          <a:endParaRPr lang="x-none"/>
        </a:p>
      </dgm:t>
    </dgm:pt>
    <dgm:pt modelId="{90573F9B-CF67-45CC-BA19-4578A212E4E8}" type="parTrans" cxnId="{46C09599-9219-4B38-AB74-AE2AA96F06A3}">
      <dgm:prSet/>
      <dgm:spPr/>
      <dgm:t>
        <a:bodyPr/>
        <a:lstStyle/>
        <a:p>
          <a:endParaRPr lang="x-none"/>
        </a:p>
      </dgm:t>
    </dgm:pt>
    <dgm:pt modelId="{1E9591B5-4986-46E2-8153-8A599B57141A}" type="sibTrans" cxnId="{46C09599-9219-4B38-AB74-AE2AA96F06A3}">
      <dgm:prSet/>
      <dgm:spPr/>
      <dgm:t>
        <a:bodyPr/>
        <a:lstStyle/>
        <a:p>
          <a:endParaRPr lang="x-none"/>
        </a:p>
      </dgm:t>
    </dgm:pt>
    <dgm:pt modelId="{4A29D9C5-CDA3-4D15-A1B9-0D7CDC8BDDD4}" type="pres">
      <dgm:prSet presAssocID="{D0D28D4C-CDCB-4C36-8827-7B2C9619C90A}" presName="linearFlow" presStyleCnt="0">
        <dgm:presLayoutVars>
          <dgm:dir/>
          <dgm:animLvl val="lvl"/>
          <dgm:resizeHandles val="exact"/>
        </dgm:presLayoutVars>
      </dgm:prSet>
      <dgm:spPr/>
    </dgm:pt>
    <dgm:pt modelId="{AF523EFC-2168-4778-ADF2-EFDF3938C73B}" type="pres">
      <dgm:prSet presAssocID="{BF3CE3BE-5A68-47E1-9623-EB3EADFA5415}" presName="composite" presStyleCnt="0"/>
      <dgm:spPr/>
    </dgm:pt>
    <dgm:pt modelId="{1730BA3B-3BFF-4870-8D7E-D739910B2321}" type="pres">
      <dgm:prSet presAssocID="{BF3CE3BE-5A68-47E1-9623-EB3EADFA5415}" presName="parentText" presStyleLbl="alignNode1" presStyleIdx="0" presStyleCnt="4">
        <dgm:presLayoutVars>
          <dgm:chMax val="1"/>
          <dgm:bulletEnabled val="1"/>
        </dgm:presLayoutVars>
      </dgm:prSet>
      <dgm:spPr/>
    </dgm:pt>
    <dgm:pt modelId="{7000A705-9B18-4FD1-9045-1759C41062B6}" type="pres">
      <dgm:prSet presAssocID="{BF3CE3BE-5A68-47E1-9623-EB3EADFA5415}" presName="descendantText" presStyleLbl="alignAcc1" presStyleIdx="0" presStyleCnt="4">
        <dgm:presLayoutVars>
          <dgm:bulletEnabled val="1"/>
        </dgm:presLayoutVars>
      </dgm:prSet>
      <dgm:spPr/>
    </dgm:pt>
    <dgm:pt modelId="{F8B038C9-9B4C-4ADE-B9EE-2F79E46F5F6B}" type="pres">
      <dgm:prSet presAssocID="{E21389F4-C8E9-43F4-B7AE-DF35E6407EE9}" presName="sp" presStyleCnt="0"/>
      <dgm:spPr/>
    </dgm:pt>
    <dgm:pt modelId="{04FC3852-D0F2-4B9E-9E47-3975163FE8BD}" type="pres">
      <dgm:prSet presAssocID="{437BEB0D-C5AD-44F2-A8EB-E0BB4E64D48F}" presName="composite" presStyleCnt="0"/>
      <dgm:spPr/>
    </dgm:pt>
    <dgm:pt modelId="{38DF9F86-DA5D-47F7-9340-2AAF2ABC7BA2}" type="pres">
      <dgm:prSet presAssocID="{437BEB0D-C5AD-44F2-A8EB-E0BB4E64D48F}" presName="parentText" presStyleLbl="alignNode1" presStyleIdx="1" presStyleCnt="4">
        <dgm:presLayoutVars>
          <dgm:chMax val="1"/>
          <dgm:bulletEnabled val="1"/>
        </dgm:presLayoutVars>
      </dgm:prSet>
      <dgm:spPr/>
    </dgm:pt>
    <dgm:pt modelId="{F5EE079F-A50D-4AAC-8DF2-1979300D9BD0}" type="pres">
      <dgm:prSet presAssocID="{437BEB0D-C5AD-44F2-A8EB-E0BB4E64D48F}" presName="descendantText" presStyleLbl="alignAcc1" presStyleIdx="1" presStyleCnt="4">
        <dgm:presLayoutVars>
          <dgm:bulletEnabled val="1"/>
        </dgm:presLayoutVars>
      </dgm:prSet>
      <dgm:spPr/>
    </dgm:pt>
    <dgm:pt modelId="{8BA97EC8-B09B-4CBB-A107-F402EF2B681C}" type="pres">
      <dgm:prSet presAssocID="{F57C4C38-4459-4D86-870A-3BDF5F97C1A5}" presName="sp" presStyleCnt="0"/>
      <dgm:spPr/>
    </dgm:pt>
    <dgm:pt modelId="{5ADB6437-1C96-4D97-9221-D2270C16A46E}" type="pres">
      <dgm:prSet presAssocID="{E87EB2CC-33DF-4059-8C4A-C77D659E737F}" presName="composite" presStyleCnt="0"/>
      <dgm:spPr/>
    </dgm:pt>
    <dgm:pt modelId="{2D779869-6C08-4D04-B3C4-1F57E6BD4A87}" type="pres">
      <dgm:prSet presAssocID="{E87EB2CC-33DF-4059-8C4A-C77D659E737F}" presName="parentText" presStyleLbl="alignNode1" presStyleIdx="2" presStyleCnt="4">
        <dgm:presLayoutVars>
          <dgm:chMax val="1"/>
          <dgm:bulletEnabled val="1"/>
        </dgm:presLayoutVars>
      </dgm:prSet>
      <dgm:spPr/>
    </dgm:pt>
    <dgm:pt modelId="{9503D0F4-C7DE-4091-B575-FF4C83EA59E8}" type="pres">
      <dgm:prSet presAssocID="{E87EB2CC-33DF-4059-8C4A-C77D659E737F}" presName="descendantText" presStyleLbl="alignAcc1" presStyleIdx="2" presStyleCnt="4">
        <dgm:presLayoutVars>
          <dgm:bulletEnabled val="1"/>
        </dgm:presLayoutVars>
      </dgm:prSet>
      <dgm:spPr/>
    </dgm:pt>
    <dgm:pt modelId="{1C06080A-49D6-4249-A855-13E135B96EE6}" type="pres">
      <dgm:prSet presAssocID="{D89691BF-793A-439E-AE73-5A1F7BBD11D4}" presName="sp" presStyleCnt="0"/>
      <dgm:spPr/>
    </dgm:pt>
    <dgm:pt modelId="{202EA86E-39E3-4A29-AD1C-5C72F9D1C226}" type="pres">
      <dgm:prSet presAssocID="{E3619461-9ED5-4E28-9D10-B3B10C93DC9C}" presName="composite" presStyleCnt="0"/>
      <dgm:spPr/>
    </dgm:pt>
    <dgm:pt modelId="{81CBD1F1-5C08-4C5C-BBB7-9FE677BF6E33}" type="pres">
      <dgm:prSet presAssocID="{E3619461-9ED5-4E28-9D10-B3B10C93DC9C}" presName="parentText" presStyleLbl="alignNode1" presStyleIdx="3" presStyleCnt="4">
        <dgm:presLayoutVars>
          <dgm:chMax val="1"/>
          <dgm:bulletEnabled val="1"/>
        </dgm:presLayoutVars>
      </dgm:prSet>
      <dgm:spPr/>
    </dgm:pt>
    <dgm:pt modelId="{FF82F41E-7128-472F-AFA5-CAC6C6EF1AF3}" type="pres">
      <dgm:prSet presAssocID="{E3619461-9ED5-4E28-9D10-B3B10C93DC9C}" presName="descendantText" presStyleLbl="alignAcc1" presStyleIdx="3" presStyleCnt="4">
        <dgm:presLayoutVars>
          <dgm:bulletEnabled val="1"/>
        </dgm:presLayoutVars>
      </dgm:prSet>
      <dgm:spPr/>
    </dgm:pt>
  </dgm:ptLst>
  <dgm:cxnLst>
    <dgm:cxn modelId="{ED93C510-9DA8-4B5E-A084-15D790BEFED5}" type="presOf" srcId="{D0D28D4C-CDCB-4C36-8827-7B2C9619C90A}" destId="{4A29D9C5-CDA3-4D15-A1B9-0D7CDC8BDDD4}" srcOrd="0" destOrd="0" presId="urn:microsoft.com/office/officeart/2005/8/layout/chevron2"/>
    <dgm:cxn modelId="{37FF4213-89E4-41C4-93FA-C66368F9D713}" type="presOf" srcId="{B92050AE-0D31-47C4-927E-B60A1A2E4E2D}" destId="{9503D0F4-C7DE-4091-B575-FF4C83EA59E8}" srcOrd="0" destOrd="0" presId="urn:microsoft.com/office/officeart/2005/8/layout/chevron2"/>
    <dgm:cxn modelId="{1D53BC39-6EF8-4516-A154-4E144529BC7C}" srcId="{BF3CE3BE-5A68-47E1-9623-EB3EADFA5415}" destId="{E3F4A7AB-9FAA-4899-B2A3-28BC6A9A0941}" srcOrd="0" destOrd="0" parTransId="{3192B600-9159-480A-BA8F-FF22CB99F239}" sibTransId="{AFF9EB04-8747-4F9E-8B18-420D9DA677D8}"/>
    <dgm:cxn modelId="{CF7BE73D-CE2D-496B-9366-2EB37A742648}" srcId="{E87EB2CC-33DF-4059-8C4A-C77D659E737F}" destId="{B92050AE-0D31-47C4-927E-B60A1A2E4E2D}" srcOrd="0" destOrd="0" parTransId="{BECCBE80-31CA-43EC-853E-1FE6AD001C02}" sibTransId="{537AA870-3C48-415B-8B38-FE0204404E00}"/>
    <dgm:cxn modelId="{29FF3B42-80B7-48E0-96A3-7C729793C13C}" srcId="{D0D28D4C-CDCB-4C36-8827-7B2C9619C90A}" destId="{BF3CE3BE-5A68-47E1-9623-EB3EADFA5415}" srcOrd="0" destOrd="0" parTransId="{8699F973-6FE1-4621-8CBB-361998F39F66}" sibTransId="{E21389F4-C8E9-43F4-B7AE-DF35E6407EE9}"/>
    <dgm:cxn modelId="{924B5969-F5ED-49DF-9597-216E3226A9B3}" type="presOf" srcId="{35029D53-1BF1-4B7F-929A-F6298147EBC0}" destId="{FF82F41E-7128-472F-AFA5-CAC6C6EF1AF3}" srcOrd="0" destOrd="0" presId="urn:microsoft.com/office/officeart/2005/8/layout/chevron2"/>
    <dgm:cxn modelId="{8BDBDE71-F9D9-4222-8A60-646D633F4FA3}" type="presOf" srcId="{E3619461-9ED5-4E28-9D10-B3B10C93DC9C}" destId="{81CBD1F1-5C08-4C5C-BBB7-9FE677BF6E33}" srcOrd="0" destOrd="0" presId="urn:microsoft.com/office/officeart/2005/8/layout/chevron2"/>
    <dgm:cxn modelId="{D6E57054-4990-4CE4-90AC-C29C66192C2C}" type="presOf" srcId="{E3F4A7AB-9FAA-4899-B2A3-28BC6A9A0941}" destId="{7000A705-9B18-4FD1-9045-1759C41062B6}" srcOrd="0" destOrd="0" presId="urn:microsoft.com/office/officeart/2005/8/layout/chevron2"/>
    <dgm:cxn modelId="{46D14891-B96C-44AA-96E1-4091BB7E7ECA}" type="presOf" srcId="{BF3CE3BE-5A68-47E1-9623-EB3EADFA5415}" destId="{1730BA3B-3BFF-4870-8D7E-D739910B2321}" srcOrd="0" destOrd="0" presId="urn:microsoft.com/office/officeart/2005/8/layout/chevron2"/>
    <dgm:cxn modelId="{02AAAB98-3FF1-4C92-87D4-897197A101C8}" srcId="{D0D28D4C-CDCB-4C36-8827-7B2C9619C90A}" destId="{E87EB2CC-33DF-4059-8C4A-C77D659E737F}" srcOrd="2" destOrd="0" parTransId="{203107A0-34E6-4816-8084-42F3A2A65466}" sibTransId="{D89691BF-793A-439E-AE73-5A1F7BBD11D4}"/>
    <dgm:cxn modelId="{46C09599-9219-4B38-AB74-AE2AA96F06A3}" srcId="{E3619461-9ED5-4E28-9D10-B3B10C93DC9C}" destId="{35029D53-1BF1-4B7F-929A-F6298147EBC0}" srcOrd="0" destOrd="0" parTransId="{90573F9B-CF67-45CC-BA19-4578A212E4E8}" sibTransId="{1E9591B5-4986-46E2-8153-8A599B57141A}"/>
    <dgm:cxn modelId="{5FD9F19F-D08E-4030-AAA1-8B27850A6877}" srcId="{D0D28D4C-CDCB-4C36-8827-7B2C9619C90A}" destId="{437BEB0D-C5AD-44F2-A8EB-E0BB4E64D48F}" srcOrd="1" destOrd="0" parTransId="{EB294C0F-430C-4F5B-B384-D5AE1E1EFACE}" sibTransId="{F57C4C38-4459-4D86-870A-3BDF5F97C1A5}"/>
    <dgm:cxn modelId="{F9DA5BB3-19F1-49DC-A8F6-2777A8BC20E0}" srcId="{437BEB0D-C5AD-44F2-A8EB-E0BB4E64D48F}" destId="{6AD90D69-646B-4177-B3D3-A61CF4FE08BB}" srcOrd="0" destOrd="0" parTransId="{CE3135DE-25A3-4C0B-8D21-6435338260F4}" sibTransId="{08C4E030-849B-4CB1-8AD5-E56403189252}"/>
    <dgm:cxn modelId="{892DFCB9-8D68-464C-B458-87F959446A04}" type="presOf" srcId="{437BEB0D-C5AD-44F2-A8EB-E0BB4E64D48F}" destId="{38DF9F86-DA5D-47F7-9340-2AAF2ABC7BA2}" srcOrd="0" destOrd="0" presId="urn:microsoft.com/office/officeart/2005/8/layout/chevron2"/>
    <dgm:cxn modelId="{E8CF53E8-9FE6-45C0-BE91-4F01BA6391CF}" srcId="{D0D28D4C-CDCB-4C36-8827-7B2C9619C90A}" destId="{E3619461-9ED5-4E28-9D10-B3B10C93DC9C}" srcOrd="3" destOrd="0" parTransId="{1BC55FE7-9634-4A8E-AB29-69135C01461A}" sibTransId="{01C4840A-0C39-43A9-8703-E53C74DCB5C9}"/>
    <dgm:cxn modelId="{8C4631EB-EC20-4A39-B43D-1144B3F6FE4B}" type="presOf" srcId="{E87EB2CC-33DF-4059-8C4A-C77D659E737F}" destId="{2D779869-6C08-4D04-B3C4-1F57E6BD4A87}" srcOrd="0" destOrd="0" presId="urn:microsoft.com/office/officeart/2005/8/layout/chevron2"/>
    <dgm:cxn modelId="{68ECADEC-C97A-4763-B324-389C09F7F619}" type="presOf" srcId="{6AD90D69-646B-4177-B3D3-A61CF4FE08BB}" destId="{F5EE079F-A50D-4AAC-8DF2-1979300D9BD0}" srcOrd="0" destOrd="0" presId="urn:microsoft.com/office/officeart/2005/8/layout/chevron2"/>
    <dgm:cxn modelId="{CA91C3AB-587E-4FF4-96B6-3C8BBC97CA0E}" type="presParOf" srcId="{4A29D9C5-CDA3-4D15-A1B9-0D7CDC8BDDD4}" destId="{AF523EFC-2168-4778-ADF2-EFDF3938C73B}" srcOrd="0" destOrd="0" presId="urn:microsoft.com/office/officeart/2005/8/layout/chevron2"/>
    <dgm:cxn modelId="{179C5209-EFD8-40BE-A632-D5C01A9DBE79}" type="presParOf" srcId="{AF523EFC-2168-4778-ADF2-EFDF3938C73B}" destId="{1730BA3B-3BFF-4870-8D7E-D739910B2321}" srcOrd="0" destOrd="0" presId="urn:microsoft.com/office/officeart/2005/8/layout/chevron2"/>
    <dgm:cxn modelId="{E45247BD-8C31-439D-8390-B4040DE1A888}" type="presParOf" srcId="{AF523EFC-2168-4778-ADF2-EFDF3938C73B}" destId="{7000A705-9B18-4FD1-9045-1759C41062B6}" srcOrd="1" destOrd="0" presId="urn:microsoft.com/office/officeart/2005/8/layout/chevron2"/>
    <dgm:cxn modelId="{F642446F-D915-43C8-AA86-B9F89E2B1AF9}" type="presParOf" srcId="{4A29D9C5-CDA3-4D15-A1B9-0D7CDC8BDDD4}" destId="{F8B038C9-9B4C-4ADE-B9EE-2F79E46F5F6B}" srcOrd="1" destOrd="0" presId="urn:microsoft.com/office/officeart/2005/8/layout/chevron2"/>
    <dgm:cxn modelId="{40C14732-BC0D-48CA-A5A7-A9FE270A4D21}" type="presParOf" srcId="{4A29D9C5-CDA3-4D15-A1B9-0D7CDC8BDDD4}" destId="{04FC3852-D0F2-4B9E-9E47-3975163FE8BD}" srcOrd="2" destOrd="0" presId="urn:microsoft.com/office/officeart/2005/8/layout/chevron2"/>
    <dgm:cxn modelId="{B79D04C3-1CB6-43FF-8501-DB067D168D73}" type="presParOf" srcId="{04FC3852-D0F2-4B9E-9E47-3975163FE8BD}" destId="{38DF9F86-DA5D-47F7-9340-2AAF2ABC7BA2}" srcOrd="0" destOrd="0" presId="urn:microsoft.com/office/officeart/2005/8/layout/chevron2"/>
    <dgm:cxn modelId="{600BFF53-3702-4D70-A1D3-B89B5C9CB215}" type="presParOf" srcId="{04FC3852-D0F2-4B9E-9E47-3975163FE8BD}" destId="{F5EE079F-A50D-4AAC-8DF2-1979300D9BD0}" srcOrd="1" destOrd="0" presId="urn:microsoft.com/office/officeart/2005/8/layout/chevron2"/>
    <dgm:cxn modelId="{B59058E4-18DA-4209-B215-27CCAB3C1054}" type="presParOf" srcId="{4A29D9C5-CDA3-4D15-A1B9-0D7CDC8BDDD4}" destId="{8BA97EC8-B09B-4CBB-A107-F402EF2B681C}" srcOrd="3" destOrd="0" presId="urn:microsoft.com/office/officeart/2005/8/layout/chevron2"/>
    <dgm:cxn modelId="{81C6A5A9-01CB-4F89-9F42-48FB7FCFF5E1}" type="presParOf" srcId="{4A29D9C5-CDA3-4D15-A1B9-0D7CDC8BDDD4}" destId="{5ADB6437-1C96-4D97-9221-D2270C16A46E}" srcOrd="4" destOrd="0" presId="urn:microsoft.com/office/officeart/2005/8/layout/chevron2"/>
    <dgm:cxn modelId="{011EE52C-37C3-4B86-85BE-B93D42C64B0D}" type="presParOf" srcId="{5ADB6437-1C96-4D97-9221-D2270C16A46E}" destId="{2D779869-6C08-4D04-B3C4-1F57E6BD4A87}" srcOrd="0" destOrd="0" presId="urn:microsoft.com/office/officeart/2005/8/layout/chevron2"/>
    <dgm:cxn modelId="{5D0C4D23-7E9B-4D10-B1C4-E33438683D48}" type="presParOf" srcId="{5ADB6437-1C96-4D97-9221-D2270C16A46E}" destId="{9503D0F4-C7DE-4091-B575-FF4C83EA59E8}" srcOrd="1" destOrd="0" presId="urn:microsoft.com/office/officeart/2005/8/layout/chevron2"/>
    <dgm:cxn modelId="{5A574A3D-65B0-42FB-8B09-89DE9289AAE2}" type="presParOf" srcId="{4A29D9C5-CDA3-4D15-A1B9-0D7CDC8BDDD4}" destId="{1C06080A-49D6-4249-A855-13E135B96EE6}" srcOrd="5" destOrd="0" presId="urn:microsoft.com/office/officeart/2005/8/layout/chevron2"/>
    <dgm:cxn modelId="{C83277C4-3B0B-4078-8F98-FFCCFB82A144}" type="presParOf" srcId="{4A29D9C5-CDA3-4D15-A1B9-0D7CDC8BDDD4}" destId="{202EA86E-39E3-4A29-AD1C-5C72F9D1C226}" srcOrd="6" destOrd="0" presId="urn:microsoft.com/office/officeart/2005/8/layout/chevron2"/>
    <dgm:cxn modelId="{90752B88-9CE6-4E30-B68A-5829B8014055}" type="presParOf" srcId="{202EA86E-39E3-4A29-AD1C-5C72F9D1C226}" destId="{81CBD1F1-5C08-4C5C-BBB7-9FE677BF6E33}" srcOrd="0" destOrd="0" presId="urn:microsoft.com/office/officeart/2005/8/layout/chevron2"/>
    <dgm:cxn modelId="{91014D6C-A5E2-48EF-9D9A-9193EC0F5B88}" type="presParOf" srcId="{202EA86E-39E3-4A29-AD1C-5C72F9D1C226}" destId="{FF82F41E-7128-472F-AFA5-CAC6C6EF1AF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60FB3-E2BE-477A-A2A1-22BEC3CA9EA7}">
      <dsp:nvSpPr>
        <dsp:cNvPr id="0" name=""/>
        <dsp:cNvSpPr/>
      </dsp:nvSpPr>
      <dsp:spPr>
        <a:xfrm>
          <a:off x="2549136" y="0"/>
          <a:ext cx="2750337" cy="1311789"/>
        </a:xfrm>
        <a:prstGeom prst="ellipse">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en-US" sz="2800" kern="1200" dirty="0">
              <a:solidFill>
                <a:schemeClr val="tx1"/>
              </a:solidFill>
              <a:latin typeface="Times New Roman" pitchFamily="18" charset="0"/>
              <a:cs typeface="Times New Roman" pitchFamily="18" charset="0"/>
            </a:rPr>
            <a:t>Nursing assessment</a:t>
          </a:r>
          <a:endParaRPr lang="ar-EG" sz="2800" kern="1200" dirty="0">
            <a:solidFill>
              <a:schemeClr val="tx1"/>
            </a:solidFill>
            <a:latin typeface="Times New Roman" pitchFamily="18" charset="0"/>
            <a:cs typeface="Times New Roman" pitchFamily="18" charset="0"/>
          </a:endParaRPr>
        </a:p>
      </dsp:txBody>
      <dsp:txXfrm>
        <a:off x="2951914" y="192107"/>
        <a:ext cx="1944781" cy="927575"/>
      </dsp:txXfrm>
    </dsp:sp>
    <dsp:sp modelId="{C8846622-1EBE-4EB3-A1AC-F93AD44CE52E}">
      <dsp:nvSpPr>
        <dsp:cNvPr id="0" name=""/>
        <dsp:cNvSpPr/>
      </dsp:nvSpPr>
      <dsp:spPr>
        <a:xfrm rot="1321120">
          <a:off x="5136306" y="1019350"/>
          <a:ext cx="468247" cy="44272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EG" sz="2000" kern="1200"/>
        </a:p>
      </dsp:txBody>
      <dsp:txXfrm>
        <a:off x="5141150" y="1082999"/>
        <a:ext cx="335428" cy="265637"/>
      </dsp:txXfrm>
    </dsp:sp>
    <dsp:sp modelId="{F5B7BC97-CD00-42B2-8A1C-462FA8BCF062}">
      <dsp:nvSpPr>
        <dsp:cNvPr id="0" name=""/>
        <dsp:cNvSpPr/>
      </dsp:nvSpPr>
      <dsp:spPr>
        <a:xfrm>
          <a:off x="5562597" y="1143000"/>
          <a:ext cx="2376162" cy="1311789"/>
        </a:xfrm>
        <a:prstGeom prst="ellipse">
          <a:avLst/>
        </a:prstGeom>
        <a:solidFill>
          <a:schemeClr val="accent5">
            <a:hueOff val="-3099343"/>
            <a:satOff val="4637"/>
            <a:lumOff val="-519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en-US" sz="2800" kern="1200" dirty="0">
              <a:solidFill>
                <a:schemeClr val="tx1"/>
              </a:solidFill>
              <a:latin typeface="Times New Roman" pitchFamily="18" charset="0"/>
              <a:cs typeface="Times New Roman" pitchFamily="18" charset="0"/>
            </a:rPr>
            <a:t>Nursing diagnosis</a:t>
          </a:r>
          <a:endParaRPr lang="ar-EG" sz="2800" kern="1200" dirty="0">
            <a:solidFill>
              <a:schemeClr val="tx1"/>
            </a:solidFill>
            <a:latin typeface="Times New Roman" pitchFamily="18" charset="0"/>
            <a:cs typeface="Times New Roman" pitchFamily="18" charset="0"/>
          </a:endParaRPr>
        </a:p>
      </dsp:txBody>
      <dsp:txXfrm>
        <a:off x="5910578" y="1335107"/>
        <a:ext cx="1680200" cy="927575"/>
      </dsp:txXfrm>
    </dsp:sp>
    <dsp:sp modelId="{BAB5D738-8C08-4442-A35F-3585CD1B4210}">
      <dsp:nvSpPr>
        <dsp:cNvPr id="0" name=""/>
        <dsp:cNvSpPr/>
      </dsp:nvSpPr>
      <dsp:spPr>
        <a:xfrm rot="6555776">
          <a:off x="6256918" y="2511008"/>
          <a:ext cx="335075" cy="442729"/>
        </a:xfrm>
        <a:prstGeom prst="rightArrow">
          <a:avLst>
            <a:gd name="adj1" fmla="val 60000"/>
            <a:gd name="adj2" fmla="val 50000"/>
          </a:avLst>
        </a:prstGeom>
        <a:solidFill>
          <a:schemeClr val="accent5">
            <a:hueOff val="-3099343"/>
            <a:satOff val="4637"/>
            <a:lumOff val="-5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EG" sz="2000" kern="1200"/>
        </a:p>
      </dsp:txBody>
      <dsp:txXfrm rot="10800000">
        <a:off x="6323760" y="2552107"/>
        <a:ext cx="234553" cy="265637"/>
      </dsp:txXfrm>
    </dsp:sp>
    <dsp:sp modelId="{6D2006DD-F58D-4958-949A-9C4916C86A2D}">
      <dsp:nvSpPr>
        <dsp:cNvPr id="0" name=""/>
        <dsp:cNvSpPr/>
      </dsp:nvSpPr>
      <dsp:spPr>
        <a:xfrm>
          <a:off x="4648197" y="3031610"/>
          <a:ext cx="2884940" cy="1311789"/>
        </a:xfrm>
        <a:prstGeom prst="ellipse">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en-US" sz="2800" kern="1200" dirty="0">
              <a:solidFill>
                <a:schemeClr val="tx1"/>
              </a:solidFill>
              <a:latin typeface="Times New Roman" pitchFamily="18" charset="0"/>
              <a:cs typeface="Times New Roman" pitchFamily="18" charset="0"/>
            </a:rPr>
            <a:t>Nursing planning</a:t>
          </a:r>
          <a:endParaRPr lang="ar-EG" sz="2800" kern="1200" dirty="0">
            <a:solidFill>
              <a:schemeClr val="tx1"/>
            </a:solidFill>
            <a:latin typeface="Times New Roman" pitchFamily="18" charset="0"/>
            <a:cs typeface="Times New Roman" pitchFamily="18" charset="0"/>
          </a:endParaRPr>
        </a:p>
      </dsp:txBody>
      <dsp:txXfrm>
        <a:off x="5070687" y="3223717"/>
        <a:ext cx="2039960" cy="927575"/>
      </dsp:txXfrm>
    </dsp:sp>
    <dsp:sp modelId="{CF1EC347-9CDF-456E-AF85-6131649654EC}">
      <dsp:nvSpPr>
        <dsp:cNvPr id="0" name=""/>
        <dsp:cNvSpPr/>
      </dsp:nvSpPr>
      <dsp:spPr>
        <a:xfrm rot="10854124">
          <a:off x="4199824" y="3438867"/>
          <a:ext cx="317486" cy="442729"/>
        </a:xfrm>
        <a:prstGeom prst="rightArrow">
          <a:avLst>
            <a:gd name="adj1" fmla="val 60000"/>
            <a:gd name="adj2" fmla="val 50000"/>
          </a:avLst>
        </a:prstGeom>
        <a:solidFill>
          <a:schemeClr val="accent5">
            <a:hueOff val="-6198687"/>
            <a:satOff val="9275"/>
            <a:lumOff val="-10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EG" sz="2000" kern="1200"/>
        </a:p>
      </dsp:txBody>
      <dsp:txXfrm rot="10800000">
        <a:off x="4295064" y="3528163"/>
        <a:ext cx="222240" cy="265637"/>
      </dsp:txXfrm>
    </dsp:sp>
    <dsp:sp modelId="{5008F571-54DA-4D2D-B9A7-550576C2F3B1}">
      <dsp:nvSpPr>
        <dsp:cNvPr id="0" name=""/>
        <dsp:cNvSpPr/>
      </dsp:nvSpPr>
      <dsp:spPr>
        <a:xfrm>
          <a:off x="533398" y="2971806"/>
          <a:ext cx="3518272" cy="1311789"/>
        </a:xfrm>
        <a:prstGeom prst="ellipse">
          <a:avLst/>
        </a:prstGeom>
        <a:solidFill>
          <a:schemeClr val="accent5">
            <a:hueOff val="-9298030"/>
            <a:satOff val="13912"/>
            <a:lumOff val="-1558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en-US" sz="2800" kern="1200" dirty="0">
              <a:solidFill>
                <a:schemeClr val="tx1"/>
              </a:solidFill>
              <a:latin typeface="Times New Roman" pitchFamily="18" charset="0"/>
              <a:cs typeface="Times New Roman" pitchFamily="18" charset="0"/>
            </a:rPr>
            <a:t>Nursing implementation</a:t>
          </a:r>
          <a:endParaRPr lang="ar-EG" sz="2800" kern="1200" dirty="0">
            <a:solidFill>
              <a:schemeClr val="tx1"/>
            </a:solidFill>
            <a:latin typeface="Times New Roman" pitchFamily="18" charset="0"/>
            <a:cs typeface="Times New Roman" pitchFamily="18" charset="0"/>
          </a:endParaRPr>
        </a:p>
      </dsp:txBody>
      <dsp:txXfrm>
        <a:off x="1048637" y="3163913"/>
        <a:ext cx="2487794" cy="927575"/>
      </dsp:txXfrm>
    </dsp:sp>
    <dsp:sp modelId="{1EB94DBB-F3CB-408D-94CA-1D405E883246}">
      <dsp:nvSpPr>
        <dsp:cNvPr id="0" name=""/>
        <dsp:cNvSpPr/>
      </dsp:nvSpPr>
      <dsp:spPr>
        <a:xfrm rot="14446518">
          <a:off x="1568477" y="2456509"/>
          <a:ext cx="385358" cy="442729"/>
        </a:xfrm>
        <a:prstGeom prst="rightArrow">
          <a:avLst>
            <a:gd name="adj1" fmla="val 60000"/>
            <a:gd name="adj2" fmla="val 50000"/>
          </a:avLst>
        </a:prstGeom>
        <a:solidFill>
          <a:schemeClr val="accent5">
            <a:hueOff val="-9298030"/>
            <a:satOff val="13912"/>
            <a:lumOff val="-155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EG" sz="2000" kern="1200"/>
        </a:p>
      </dsp:txBody>
      <dsp:txXfrm rot="10800000">
        <a:off x="1654502" y="2595501"/>
        <a:ext cx="269751" cy="265637"/>
      </dsp:txXfrm>
    </dsp:sp>
    <dsp:sp modelId="{141CF86D-4A3F-4BC1-991C-D268C03E2468}">
      <dsp:nvSpPr>
        <dsp:cNvPr id="0" name=""/>
        <dsp:cNvSpPr/>
      </dsp:nvSpPr>
      <dsp:spPr>
        <a:xfrm>
          <a:off x="0" y="1066802"/>
          <a:ext cx="2453571" cy="1311789"/>
        </a:xfrm>
        <a:prstGeom prst="ellipse">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en-US" sz="2800" kern="1200" dirty="0">
              <a:solidFill>
                <a:schemeClr val="tx1"/>
              </a:solidFill>
              <a:latin typeface="Times New Roman" pitchFamily="18" charset="0"/>
              <a:cs typeface="Times New Roman" pitchFamily="18" charset="0"/>
            </a:rPr>
            <a:t>Nursing evaluation</a:t>
          </a:r>
          <a:endParaRPr lang="ar-EG" sz="2800" kern="1200" dirty="0">
            <a:solidFill>
              <a:schemeClr val="tx1"/>
            </a:solidFill>
            <a:latin typeface="Times New Roman" pitchFamily="18" charset="0"/>
            <a:cs typeface="Times New Roman" pitchFamily="18" charset="0"/>
          </a:endParaRPr>
        </a:p>
      </dsp:txBody>
      <dsp:txXfrm>
        <a:off x="359317" y="1258909"/>
        <a:ext cx="1734937" cy="927575"/>
      </dsp:txXfrm>
    </dsp:sp>
    <dsp:sp modelId="{65923DA9-090F-4F93-BF25-C4E7C6E0B391}">
      <dsp:nvSpPr>
        <dsp:cNvPr id="0" name=""/>
        <dsp:cNvSpPr/>
      </dsp:nvSpPr>
      <dsp:spPr>
        <a:xfrm rot="20305345">
          <a:off x="2343616" y="986102"/>
          <a:ext cx="371963" cy="442729"/>
        </a:xfrm>
        <a:prstGeom prst="rightArrow">
          <a:avLst>
            <a:gd name="adj1" fmla="val 60000"/>
            <a:gd name="adj2" fmla="val 50000"/>
          </a:avLst>
        </a:prstGeom>
        <a:solidFill>
          <a:schemeClr val="accent5">
            <a:hueOff val="-12397374"/>
            <a:satOff val="18550"/>
            <a:lumOff val="-207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EG" sz="2000" kern="1200"/>
        </a:p>
      </dsp:txBody>
      <dsp:txXfrm>
        <a:off x="2347526" y="1095167"/>
        <a:ext cx="260374" cy="2656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2089E-6DA1-473E-BD43-AB842CF19E67}">
      <dsp:nvSpPr>
        <dsp:cNvPr id="0" name=""/>
        <dsp:cNvSpPr/>
      </dsp:nvSpPr>
      <dsp:spPr>
        <a:xfrm rot="5400000">
          <a:off x="-199448" y="203138"/>
          <a:ext cx="1329656" cy="930759"/>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9</a:t>
          </a:r>
          <a:endParaRPr lang="x-none" sz="2700" kern="1200"/>
        </a:p>
      </dsp:txBody>
      <dsp:txXfrm rot="-5400000">
        <a:off x="1" y="469070"/>
        <a:ext cx="930759" cy="398897"/>
      </dsp:txXfrm>
    </dsp:sp>
    <dsp:sp modelId="{4FF7CCE0-DF05-48DF-A318-45842D2AC1BA}">
      <dsp:nvSpPr>
        <dsp:cNvPr id="0" name=""/>
        <dsp:cNvSpPr/>
      </dsp:nvSpPr>
      <dsp:spPr>
        <a:xfrm rot="5400000">
          <a:off x="4338123" y="-3403674"/>
          <a:ext cx="864276" cy="767900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a:lnSpc>
              <a:spcPct val="90000"/>
            </a:lnSpc>
            <a:spcBef>
              <a:spcPct val="0"/>
            </a:spcBef>
            <a:spcAft>
              <a:spcPct val="15000"/>
            </a:spcAft>
            <a:buChar char="•"/>
          </a:pPr>
          <a:r>
            <a:rPr lang="en-US" sz="2100" kern="1200" dirty="0"/>
            <a:t>Read essay answers and other written assignments anonymously. </a:t>
          </a:r>
          <a:endParaRPr lang="x-none" sz="2100" kern="1200" dirty="0"/>
        </a:p>
      </dsp:txBody>
      <dsp:txXfrm rot="-5400000">
        <a:off x="930759" y="45880"/>
        <a:ext cx="7636815" cy="779896"/>
      </dsp:txXfrm>
    </dsp:sp>
    <dsp:sp modelId="{0DCF21AD-1E34-478A-B138-9DE0C22E5DD6}">
      <dsp:nvSpPr>
        <dsp:cNvPr id="0" name=""/>
        <dsp:cNvSpPr/>
      </dsp:nvSpPr>
      <dsp:spPr>
        <a:xfrm rot="5400000">
          <a:off x="-199448" y="1387104"/>
          <a:ext cx="1329656" cy="930759"/>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10</a:t>
          </a:r>
          <a:endParaRPr lang="x-none" sz="2700" kern="1200"/>
        </a:p>
      </dsp:txBody>
      <dsp:txXfrm rot="-5400000">
        <a:off x="1" y="1653036"/>
        <a:ext cx="930759" cy="398897"/>
      </dsp:txXfrm>
    </dsp:sp>
    <dsp:sp modelId="{A3CF2065-6190-4632-B0AE-DDFD8B71F899}">
      <dsp:nvSpPr>
        <dsp:cNvPr id="0" name=""/>
        <dsp:cNvSpPr/>
      </dsp:nvSpPr>
      <dsp:spPr>
        <a:xfrm rot="5400000">
          <a:off x="4338123" y="-2219708"/>
          <a:ext cx="864276" cy="767900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a:lnSpc>
              <a:spcPct val="90000"/>
            </a:lnSpc>
            <a:spcBef>
              <a:spcPct val="0"/>
            </a:spcBef>
            <a:spcAft>
              <a:spcPct val="15000"/>
            </a:spcAft>
            <a:buChar char="•"/>
          </a:pPr>
          <a:r>
            <a:rPr lang="en-US" sz="2100" kern="1200" dirty="0"/>
            <a:t>Cover the scores of the previous answers to avoid being biased about the student’s ability.</a:t>
          </a:r>
          <a:endParaRPr lang="x-none" sz="2100" kern="1200" dirty="0"/>
        </a:p>
      </dsp:txBody>
      <dsp:txXfrm rot="-5400000">
        <a:off x="930759" y="1229846"/>
        <a:ext cx="7636815" cy="779896"/>
      </dsp:txXfrm>
    </dsp:sp>
    <dsp:sp modelId="{D9E63270-59B8-4A8E-A9E4-FA44CAD1E1E5}">
      <dsp:nvSpPr>
        <dsp:cNvPr id="0" name=""/>
        <dsp:cNvSpPr/>
      </dsp:nvSpPr>
      <dsp:spPr>
        <a:xfrm rot="5400000">
          <a:off x="-199448" y="2571070"/>
          <a:ext cx="1329656" cy="930759"/>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11</a:t>
          </a:r>
          <a:endParaRPr lang="x-none" sz="2700" kern="1200"/>
        </a:p>
      </dsp:txBody>
      <dsp:txXfrm rot="-5400000">
        <a:off x="1" y="2837002"/>
        <a:ext cx="930759" cy="398897"/>
      </dsp:txXfrm>
    </dsp:sp>
    <dsp:sp modelId="{6B6FD8D9-FB10-4298-9A66-480D0CA4C2EF}">
      <dsp:nvSpPr>
        <dsp:cNvPr id="0" name=""/>
        <dsp:cNvSpPr/>
      </dsp:nvSpPr>
      <dsp:spPr>
        <a:xfrm rot="5400000">
          <a:off x="4338123" y="-1035742"/>
          <a:ext cx="864276" cy="767900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a:lnSpc>
              <a:spcPct val="90000"/>
            </a:lnSpc>
            <a:spcBef>
              <a:spcPct val="0"/>
            </a:spcBef>
            <a:spcAft>
              <a:spcPct val="15000"/>
            </a:spcAft>
            <a:buChar char="•"/>
          </a:pPr>
          <a:r>
            <a:rPr lang="en-US" sz="2100" kern="1200" dirty="0"/>
            <a:t>For important decisions or if unsure about the scoring, have a colleague read and score the answers to improve reliability.</a:t>
          </a:r>
          <a:endParaRPr lang="x-none" sz="2100" kern="1200" dirty="0"/>
        </a:p>
      </dsp:txBody>
      <dsp:txXfrm rot="-5400000">
        <a:off x="930759" y="2413812"/>
        <a:ext cx="7636815" cy="779896"/>
      </dsp:txXfrm>
    </dsp:sp>
    <dsp:sp modelId="{6F6E2282-FCCA-49C4-8590-763B8B4033C9}">
      <dsp:nvSpPr>
        <dsp:cNvPr id="0" name=""/>
        <dsp:cNvSpPr/>
      </dsp:nvSpPr>
      <dsp:spPr>
        <a:xfrm rot="5400000">
          <a:off x="-199448" y="3755036"/>
          <a:ext cx="1329656" cy="930759"/>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12</a:t>
          </a:r>
          <a:endParaRPr lang="x-none" sz="2700" kern="1200"/>
        </a:p>
      </dsp:txBody>
      <dsp:txXfrm rot="-5400000">
        <a:off x="1" y="4020968"/>
        <a:ext cx="930759" cy="398897"/>
      </dsp:txXfrm>
    </dsp:sp>
    <dsp:sp modelId="{66C8B50F-B995-4673-B306-1A24421579F3}">
      <dsp:nvSpPr>
        <dsp:cNvPr id="0" name=""/>
        <dsp:cNvSpPr/>
      </dsp:nvSpPr>
      <dsp:spPr>
        <a:xfrm rot="5400000">
          <a:off x="4338123" y="148223"/>
          <a:ext cx="864276" cy="767900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a:lnSpc>
              <a:spcPct val="90000"/>
            </a:lnSpc>
            <a:spcBef>
              <a:spcPct val="0"/>
            </a:spcBef>
            <a:spcAft>
              <a:spcPct val="15000"/>
            </a:spcAft>
            <a:buChar char="•"/>
          </a:pPr>
          <a:r>
            <a:rPr lang="en-US" sz="2100" kern="1200" dirty="0"/>
            <a:t>Adopt a policy on writing and determine whether the quality of the writing will be part of the score for the essay.</a:t>
          </a:r>
          <a:endParaRPr lang="x-none" sz="2100" kern="1200" dirty="0"/>
        </a:p>
      </dsp:txBody>
      <dsp:txXfrm rot="-5400000">
        <a:off x="930759" y="3597777"/>
        <a:ext cx="7636815" cy="7798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35836-5EC5-4C55-836C-72E3388D2AEF}">
      <dsp:nvSpPr>
        <dsp:cNvPr id="0" name=""/>
        <dsp:cNvSpPr/>
      </dsp:nvSpPr>
      <dsp:spPr>
        <a:xfrm>
          <a:off x="0" y="2485257"/>
          <a:ext cx="8609765" cy="1630598"/>
        </a:xfrm>
        <a:prstGeom prst="rec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With this type of test item, varied answers may be possible depending on the content selected by the student for the response and the way in which different areas of content are integrated.</a:t>
          </a:r>
          <a:endParaRPr lang="x-none" sz="2400" kern="1200"/>
        </a:p>
      </dsp:txBody>
      <dsp:txXfrm>
        <a:off x="0" y="2485257"/>
        <a:ext cx="8609765" cy="1630598"/>
      </dsp:txXfrm>
    </dsp:sp>
    <dsp:sp modelId="{30D6E15A-46D9-4A9E-92F1-56FB250B6E07}">
      <dsp:nvSpPr>
        <dsp:cNvPr id="0" name=""/>
        <dsp:cNvSpPr/>
      </dsp:nvSpPr>
      <dsp:spPr>
        <a:xfrm rot="10800000">
          <a:off x="0" y="1856"/>
          <a:ext cx="8609765" cy="2507860"/>
        </a:xfrm>
        <a:prstGeom prst="upArrowCallou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In an essay test, students construct responses to items based on their understanding of the content. </a:t>
          </a:r>
          <a:endParaRPr lang="x-none" sz="2400" kern="1200"/>
        </a:p>
      </dsp:txBody>
      <dsp:txXfrm rot="10800000">
        <a:off x="0" y="1856"/>
        <a:ext cx="8609765" cy="16295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C4909-91E0-4997-8225-B8C15A51472C}">
      <dsp:nvSpPr>
        <dsp:cNvPr id="0" name=""/>
        <dsp:cNvSpPr/>
      </dsp:nvSpPr>
      <dsp:spPr>
        <a:xfrm>
          <a:off x="0" y="0"/>
          <a:ext cx="7318300" cy="1852970"/>
        </a:xfrm>
        <a:prstGeom prst="roundRect">
          <a:avLst>
            <a:gd name="adj" fmla="val 10000"/>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kern="1200" dirty="0"/>
            <a:t>Essay items provide an opportunity for students to select content to discuss, to integrate content, to present ideas in their own words, and to develop original and creative responses to items. </a:t>
          </a:r>
          <a:endParaRPr lang="x-none" sz="2300" kern="1200" dirty="0"/>
        </a:p>
      </dsp:txBody>
      <dsp:txXfrm>
        <a:off x="54272" y="54272"/>
        <a:ext cx="5403109" cy="1744426"/>
      </dsp:txXfrm>
    </dsp:sp>
    <dsp:sp modelId="{822AAE6C-E1BF-4728-8D63-AB2428190599}">
      <dsp:nvSpPr>
        <dsp:cNvPr id="0" name=""/>
        <dsp:cNvSpPr/>
      </dsp:nvSpPr>
      <dsp:spPr>
        <a:xfrm>
          <a:off x="1291464" y="2264742"/>
          <a:ext cx="7318300" cy="1852970"/>
        </a:xfrm>
        <a:prstGeom prst="roundRect">
          <a:avLst>
            <a:gd name="adj" fmla="val 10000"/>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kern="1200" dirty="0"/>
            <a:t>This freedom of response makes essay items particularly useful for complex and higher level outcomes.</a:t>
          </a:r>
          <a:endParaRPr lang="x-none" sz="2300" kern="1200" dirty="0"/>
        </a:p>
      </dsp:txBody>
      <dsp:txXfrm>
        <a:off x="1345736" y="2319014"/>
        <a:ext cx="4713860" cy="1744426"/>
      </dsp:txXfrm>
    </dsp:sp>
    <dsp:sp modelId="{5CFEA322-7893-4F15-9214-6C71D3D68E7C}">
      <dsp:nvSpPr>
        <dsp:cNvPr id="0" name=""/>
        <dsp:cNvSpPr/>
      </dsp:nvSpPr>
      <dsp:spPr>
        <a:xfrm>
          <a:off x="6113869" y="1456640"/>
          <a:ext cx="1204431" cy="1204431"/>
        </a:xfrm>
        <a:prstGeom prst="downArrow">
          <a:avLst>
            <a:gd name="adj1" fmla="val 55000"/>
            <a:gd name="adj2" fmla="val 45000"/>
          </a:avLst>
        </a:prstGeom>
        <a:solidFill>
          <a:schemeClr val="lt1">
            <a:alpha val="90000"/>
            <a:tint val="40000"/>
            <a:hueOff val="0"/>
            <a:satOff val="0"/>
            <a:lumOff val="0"/>
            <a:alphaOff val="0"/>
          </a:schemeClr>
        </a:solidFill>
        <a:ln w="2642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x-none" sz="3600" kern="1200"/>
        </a:p>
      </dsp:txBody>
      <dsp:txXfrm>
        <a:off x="6384866" y="1456640"/>
        <a:ext cx="662437" cy="9063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9242B-47FD-4469-B840-8205A92A9CA6}">
      <dsp:nvSpPr>
        <dsp:cNvPr id="0" name=""/>
        <dsp:cNvSpPr/>
      </dsp:nvSpPr>
      <dsp:spPr>
        <a:xfrm>
          <a:off x="0" y="3099620"/>
          <a:ext cx="8609765" cy="1017364"/>
        </a:xfrm>
        <a:prstGeom prst="rec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In an extended-response item, students have freedom of response, often requiring extensive writing. </a:t>
          </a:r>
          <a:endParaRPr lang="x-none" sz="1800" kern="1200"/>
        </a:p>
      </dsp:txBody>
      <dsp:txXfrm>
        <a:off x="0" y="3099620"/>
        <a:ext cx="8609765" cy="1017364"/>
      </dsp:txXfrm>
    </dsp:sp>
    <dsp:sp modelId="{93DB06F6-61BC-4984-A096-FE79CDDC5A80}">
      <dsp:nvSpPr>
        <dsp:cNvPr id="0" name=""/>
        <dsp:cNvSpPr/>
      </dsp:nvSpPr>
      <dsp:spPr>
        <a:xfrm rot="10800000">
          <a:off x="0" y="1550174"/>
          <a:ext cx="8609765" cy="1564706"/>
        </a:xfrm>
        <a:prstGeom prst="upArrowCallou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In a restricted-response item, the teacher limits the student’s answer by indicating the content to be discussed and frequently the amount of discussion allowed.</a:t>
          </a:r>
          <a:endParaRPr lang="x-none" sz="1800" kern="1200"/>
        </a:p>
      </dsp:txBody>
      <dsp:txXfrm rot="10800000">
        <a:off x="0" y="1550174"/>
        <a:ext cx="8609765" cy="1016699"/>
      </dsp:txXfrm>
    </dsp:sp>
    <dsp:sp modelId="{2E681621-F3D3-40E2-86DC-3BD887F94D8A}">
      <dsp:nvSpPr>
        <dsp:cNvPr id="0" name=""/>
        <dsp:cNvSpPr/>
      </dsp:nvSpPr>
      <dsp:spPr>
        <a:xfrm rot="10800000">
          <a:off x="0" y="727"/>
          <a:ext cx="8609765" cy="1564706"/>
        </a:xfrm>
        <a:prstGeom prst="upArrowCallou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There are two types of essay items: restricted response and extended response. </a:t>
          </a:r>
          <a:endParaRPr lang="x-none" sz="1800" kern="1200"/>
        </a:p>
      </dsp:txBody>
      <dsp:txXfrm rot="10800000">
        <a:off x="0" y="727"/>
        <a:ext cx="8609765" cy="10166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980F8-791B-4262-975E-5F6D12FE024C}">
      <dsp:nvSpPr>
        <dsp:cNvPr id="0" name=""/>
        <dsp:cNvSpPr/>
      </dsp:nvSpPr>
      <dsp:spPr>
        <a:xfrm>
          <a:off x="0" y="0"/>
          <a:ext cx="7318300" cy="1852970"/>
        </a:xfrm>
        <a:prstGeom prst="roundRect">
          <a:avLst>
            <a:gd name="adj" fmla="val 10000"/>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kern="1200" dirty="0"/>
            <a:t>Although essay items use writing as the medium for expression, the intent is to assess student understanding of specific content rather than judge the writing ability in and of itself. </a:t>
          </a:r>
          <a:endParaRPr lang="x-none" sz="2300" kern="1200" dirty="0"/>
        </a:p>
      </dsp:txBody>
      <dsp:txXfrm>
        <a:off x="54272" y="54272"/>
        <a:ext cx="5403109" cy="1744426"/>
      </dsp:txXfrm>
    </dsp:sp>
    <dsp:sp modelId="{1BECFCF3-EE5C-4543-8A58-4A5A47293CD6}">
      <dsp:nvSpPr>
        <dsp:cNvPr id="0" name=""/>
        <dsp:cNvSpPr/>
      </dsp:nvSpPr>
      <dsp:spPr>
        <a:xfrm>
          <a:off x="1291464" y="2264742"/>
          <a:ext cx="7318300" cy="1852970"/>
        </a:xfrm>
        <a:prstGeom prst="roundRect">
          <a:avLst>
            <a:gd name="adj" fmla="val 10000"/>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kern="1200" dirty="0"/>
            <a:t>Other types of assignments are better suited to assessing the ability of students to write effectively.</a:t>
          </a:r>
          <a:endParaRPr lang="x-none" sz="2300" kern="1200" dirty="0"/>
        </a:p>
      </dsp:txBody>
      <dsp:txXfrm>
        <a:off x="1345736" y="2319014"/>
        <a:ext cx="4713860" cy="1744426"/>
      </dsp:txXfrm>
    </dsp:sp>
    <dsp:sp modelId="{21CA0508-E7AD-4536-BC4C-70DBA19BB010}">
      <dsp:nvSpPr>
        <dsp:cNvPr id="0" name=""/>
        <dsp:cNvSpPr/>
      </dsp:nvSpPr>
      <dsp:spPr>
        <a:xfrm>
          <a:off x="6113869" y="1456640"/>
          <a:ext cx="1204431" cy="1204431"/>
        </a:xfrm>
        <a:prstGeom prst="downArrow">
          <a:avLst>
            <a:gd name="adj1" fmla="val 55000"/>
            <a:gd name="adj2" fmla="val 45000"/>
          </a:avLst>
        </a:prstGeom>
        <a:solidFill>
          <a:schemeClr val="lt1">
            <a:alpha val="90000"/>
            <a:tint val="40000"/>
            <a:hueOff val="0"/>
            <a:satOff val="0"/>
            <a:lumOff val="0"/>
            <a:alphaOff val="0"/>
          </a:schemeClr>
        </a:solidFill>
        <a:ln w="2642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x-none" sz="3600" kern="1200"/>
        </a:p>
      </dsp:txBody>
      <dsp:txXfrm>
        <a:off x="6384866" y="1456640"/>
        <a:ext cx="662437" cy="906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EF57D-2ED3-4009-8EE2-7DB7E4FB17B1}">
      <dsp:nvSpPr>
        <dsp:cNvPr id="0" name=""/>
        <dsp:cNvSpPr/>
      </dsp:nvSpPr>
      <dsp:spPr>
        <a:xfrm>
          <a:off x="1539082" y="1956"/>
          <a:ext cx="7070682" cy="2028105"/>
        </a:xfrm>
        <a:prstGeom prst="rec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Although essay items are valuable for examining the ability to select, organize, and present ideas and they </a:t>
          </a:r>
          <a:r>
            <a:rPr lang="en-US" sz="2400" kern="1200" dirty="0">
              <a:solidFill>
                <a:srgbClr val="FF0000"/>
              </a:solidFill>
              <a:latin typeface="Times New Roman" panose="02020603050405020304" pitchFamily="18" charset="0"/>
              <a:cs typeface="Times New Roman" panose="02020603050405020304" pitchFamily="18" charset="0"/>
            </a:rPr>
            <a:t>provide an opportunity for creativity and originality </a:t>
          </a:r>
          <a:r>
            <a:rPr lang="en-US" sz="2400" kern="1200" dirty="0">
              <a:latin typeface="Times New Roman" panose="02020603050405020304" pitchFamily="18" charset="0"/>
              <a:cs typeface="Times New Roman" panose="02020603050405020304" pitchFamily="18" charset="0"/>
            </a:rPr>
            <a:t>in responding, they are </a:t>
          </a:r>
          <a:r>
            <a:rPr lang="en-US" sz="2400" kern="1200" dirty="0">
              <a:solidFill>
                <a:srgbClr val="FF0000"/>
              </a:solidFill>
              <a:latin typeface="Times New Roman" panose="02020603050405020304" pitchFamily="18" charset="0"/>
              <a:cs typeface="Times New Roman" panose="02020603050405020304" pitchFamily="18" charset="0"/>
            </a:rPr>
            <a:t>limited by low reliability </a:t>
          </a:r>
          <a:r>
            <a:rPr lang="en-US" sz="2400" kern="1200" dirty="0">
              <a:latin typeface="Times New Roman" panose="02020603050405020304" pitchFamily="18" charset="0"/>
              <a:cs typeface="Times New Roman" panose="02020603050405020304" pitchFamily="18" charset="0"/>
            </a:rPr>
            <a:t>and other issues associated with their scoring. </a:t>
          </a:r>
          <a:endParaRPr lang="x-none" sz="2400" kern="1200" dirty="0">
            <a:latin typeface="Times New Roman" panose="02020603050405020304" pitchFamily="18" charset="0"/>
            <a:cs typeface="Times New Roman" panose="02020603050405020304" pitchFamily="18" charset="0"/>
          </a:endParaRPr>
        </a:p>
      </dsp:txBody>
      <dsp:txXfrm>
        <a:off x="1539082" y="1956"/>
        <a:ext cx="7070682" cy="2028105"/>
      </dsp:txXfrm>
    </dsp:sp>
    <dsp:sp modelId="{1FDB20FF-DA1F-446B-8CC2-CF0C543A4B61}">
      <dsp:nvSpPr>
        <dsp:cNvPr id="0" name=""/>
        <dsp:cNvSpPr/>
      </dsp:nvSpPr>
      <dsp:spPr>
        <a:xfrm>
          <a:off x="0" y="1956"/>
          <a:ext cx="1280650" cy="2028105"/>
        </a:xfrm>
        <a:prstGeom prst="rect">
          <a:avLst/>
        </a:prstGeom>
        <a:blipFill rotWithShape="1">
          <a:blip xmlns:r="http://schemas.openxmlformats.org/officeDocument/2006/relationships" r:embed="rId1"/>
          <a:srcRect/>
          <a:stretch>
            <a:fillRect l="-26000" r="-26000"/>
          </a:stretch>
        </a:blip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5A8265C-3071-4D39-84A5-05FEF13CA078}">
      <dsp:nvSpPr>
        <dsp:cNvPr id="0" name=""/>
        <dsp:cNvSpPr/>
      </dsp:nvSpPr>
      <dsp:spPr>
        <a:xfrm>
          <a:off x="0" y="2364698"/>
          <a:ext cx="6222103" cy="2891145"/>
        </a:xfrm>
        <a:prstGeom prst="rec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The teacher should have an understanding of these issues because they may influence the decision to use essay items.</a:t>
          </a:r>
          <a:endParaRPr lang="x-none" sz="2800" kern="1200" dirty="0">
            <a:latin typeface="Times New Roman" panose="02020603050405020304" pitchFamily="18" charset="0"/>
            <a:cs typeface="Times New Roman" panose="02020603050405020304" pitchFamily="18" charset="0"/>
          </a:endParaRPr>
        </a:p>
      </dsp:txBody>
      <dsp:txXfrm>
        <a:off x="0" y="2364698"/>
        <a:ext cx="6222103" cy="2891145"/>
      </dsp:txXfrm>
    </dsp:sp>
    <dsp:sp modelId="{CE86DF33-D709-43B2-AA84-0DD1DB44EFE2}">
      <dsp:nvSpPr>
        <dsp:cNvPr id="0" name=""/>
        <dsp:cNvSpPr/>
      </dsp:nvSpPr>
      <dsp:spPr>
        <a:xfrm>
          <a:off x="6601940" y="2796218"/>
          <a:ext cx="2007824" cy="2028105"/>
        </a:xfrm>
        <a:prstGeom prst="rect">
          <a:avLst/>
        </a:prstGeom>
        <a:blipFill rotWithShape="1">
          <a:blip xmlns:r="http://schemas.openxmlformats.org/officeDocument/2006/relationships" r:embed="rId2"/>
          <a:srcRect/>
          <a:stretch>
            <a:fillRect t="-3000" b="-3000"/>
          </a:stretch>
        </a:blip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C3C42-F94B-4746-848A-FD391F06F1D2}">
      <dsp:nvSpPr>
        <dsp:cNvPr id="0" name=""/>
        <dsp:cNvSpPr/>
      </dsp:nvSpPr>
      <dsp:spPr>
        <a:xfrm rot="5400000">
          <a:off x="-236363" y="238771"/>
          <a:ext cx="1575754" cy="1103028"/>
        </a:xfrm>
        <a:prstGeom prst="chevron">
          <a:avLst/>
        </a:prstGeom>
        <a:solidFill>
          <a:schemeClr val="tx2"/>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t>1</a:t>
          </a:r>
          <a:endParaRPr lang="en-US" sz="3200" b="1" kern="1200" dirty="0"/>
        </a:p>
      </dsp:txBody>
      <dsp:txXfrm rot="-5400000">
        <a:off x="0" y="553922"/>
        <a:ext cx="1103028" cy="472726"/>
      </dsp:txXfrm>
    </dsp:sp>
    <dsp:sp modelId="{A9C8AAB5-BAFD-4678-9AF2-8AA655446D56}">
      <dsp:nvSpPr>
        <dsp:cNvPr id="0" name=""/>
        <dsp:cNvSpPr/>
      </dsp:nvSpPr>
      <dsp:spPr>
        <a:xfrm rot="5400000">
          <a:off x="4039893" y="-2934456"/>
          <a:ext cx="1024240" cy="6897971"/>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72" tIns="35560" rIns="35560" bIns="35560" numCol="1" spcCol="1270" anchor="ctr" anchorCtr="0">
          <a:noAutofit/>
        </a:bodyPr>
        <a:lstStyle/>
        <a:p>
          <a:pPr marL="285750" lvl="1" indent="-285750" algn="l" defTabSz="2489200">
            <a:lnSpc>
              <a:spcPct val="90000"/>
            </a:lnSpc>
            <a:spcBef>
              <a:spcPct val="0"/>
            </a:spcBef>
            <a:spcAft>
              <a:spcPct val="15000"/>
            </a:spcAft>
            <a:buChar char="•"/>
          </a:pPr>
          <a:r>
            <a:rPr lang="en-GB" sz="5600" kern="1200" dirty="0"/>
            <a:t>Content </a:t>
          </a:r>
          <a:endParaRPr lang="en-US" sz="5600" kern="1200" dirty="0"/>
        </a:p>
      </dsp:txBody>
      <dsp:txXfrm rot="-5400000">
        <a:off x="1103028" y="52408"/>
        <a:ext cx="6847972" cy="924242"/>
      </dsp:txXfrm>
    </dsp:sp>
    <dsp:sp modelId="{AA4A4E77-A631-4C0C-9476-46475DFD9C22}">
      <dsp:nvSpPr>
        <dsp:cNvPr id="0" name=""/>
        <dsp:cNvSpPr/>
      </dsp:nvSpPr>
      <dsp:spPr>
        <a:xfrm rot="5400000">
          <a:off x="-236363" y="1620185"/>
          <a:ext cx="1575754" cy="1103028"/>
        </a:xfrm>
        <a:prstGeom prst="chevron">
          <a:avLst/>
        </a:prstGeom>
        <a:solidFill>
          <a:srgbClr val="92D050"/>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t>2</a:t>
          </a:r>
          <a:endParaRPr lang="en-US" sz="3200" b="1" kern="1200" dirty="0"/>
        </a:p>
      </dsp:txBody>
      <dsp:txXfrm rot="-5400000">
        <a:off x="0" y="1935336"/>
        <a:ext cx="1103028" cy="472726"/>
      </dsp:txXfrm>
    </dsp:sp>
    <dsp:sp modelId="{387FBF74-89C2-4429-8E6A-4DC76ECBF233}">
      <dsp:nvSpPr>
        <dsp:cNvPr id="0" name=""/>
        <dsp:cNvSpPr/>
      </dsp:nvSpPr>
      <dsp:spPr>
        <a:xfrm rot="5400000">
          <a:off x="4039893" y="-1553042"/>
          <a:ext cx="1024240" cy="6897971"/>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72" tIns="35560" rIns="35560" bIns="35560" numCol="1" spcCol="1270" anchor="ctr" anchorCtr="0">
          <a:noAutofit/>
        </a:bodyPr>
        <a:lstStyle/>
        <a:p>
          <a:pPr marL="285750" lvl="1" indent="-285750" algn="l" defTabSz="2489200">
            <a:lnSpc>
              <a:spcPct val="90000"/>
            </a:lnSpc>
            <a:spcBef>
              <a:spcPct val="0"/>
            </a:spcBef>
            <a:spcAft>
              <a:spcPct val="15000"/>
            </a:spcAft>
            <a:buChar char="•"/>
          </a:pPr>
          <a:r>
            <a:rPr lang="en-GB" sz="5600" kern="1200" dirty="0"/>
            <a:t>Organization </a:t>
          </a:r>
          <a:endParaRPr lang="en-US" sz="5600" kern="1200" dirty="0"/>
        </a:p>
      </dsp:txBody>
      <dsp:txXfrm rot="-5400000">
        <a:off x="1103028" y="1433822"/>
        <a:ext cx="6847972" cy="924242"/>
      </dsp:txXfrm>
    </dsp:sp>
    <dsp:sp modelId="{070C59FD-4E0E-4D5B-BBC2-A926676E64E4}">
      <dsp:nvSpPr>
        <dsp:cNvPr id="0" name=""/>
        <dsp:cNvSpPr/>
      </dsp:nvSpPr>
      <dsp:spPr>
        <a:xfrm rot="5400000">
          <a:off x="-236363" y="3001599"/>
          <a:ext cx="1575754" cy="1103028"/>
        </a:xfrm>
        <a:prstGeom prst="chevron">
          <a:avLst/>
        </a:prstGeom>
        <a:solidFill>
          <a:srgbClr val="00B0F0"/>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t>3</a:t>
          </a:r>
          <a:endParaRPr lang="en-US" sz="3200" b="1" kern="1200" dirty="0"/>
        </a:p>
      </dsp:txBody>
      <dsp:txXfrm rot="-5400000">
        <a:off x="0" y="3316750"/>
        <a:ext cx="1103028" cy="472726"/>
      </dsp:txXfrm>
    </dsp:sp>
    <dsp:sp modelId="{D61DCB58-040A-4F90-BD7C-8CB7E27337FB}">
      <dsp:nvSpPr>
        <dsp:cNvPr id="0" name=""/>
        <dsp:cNvSpPr/>
      </dsp:nvSpPr>
      <dsp:spPr>
        <a:xfrm rot="5400000">
          <a:off x="4039893" y="-171628"/>
          <a:ext cx="1024240" cy="6897971"/>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72" tIns="35560" rIns="35560" bIns="35560" numCol="1" spcCol="1270" anchor="ctr" anchorCtr="0">
          <a:noAutofit/>
        </a:bodyPr>
        <a:lstStyle/>
        <a:p>
          <a:pPr marL="285750" lvl="1" indent="-285750" algn="l" defTabSz="2489200">
            <a:lnSpc>
              <a:spcPct val="90000"/>
            </a:lnSpc>
            <a:spcBef>
              <a:spcPct val="0"/>
            </a:spcBef>
            <a:spcAft>
              <a:spcPct val="15000"/>
            </a:spcAft>
            <a:buChar char="•"/>
          </a:pPr>
          <a:r>
            <a:rPr lang="en-GB" sz="5600" kern="1200" dirty="0"/>
            <a:t>Process </a:t>
          </a:r>
          <a:endParaRPr lang="en-US" sz="5600" kern="1200" dirty="0"/>
        </a:p>
      </dsp:txBody>
      <dsp:txXfrm rot="-5400000">
        <a:off x="1103028" y="2815236"/>
        <a:ext cx="6847972" cy="9242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A7924-4C63-4AD8-89C8-8AC330A2B139}">
      <dsp:nvSpPr>
        <dsp:cNvPr id="0" name=""/>
        <dsp:cNvSpPr/>
      </dsp:nvSpPr>
      <dsp:spPr>
        <a:xfrm>
          <a:off x="1795" y="232826"/>
          <a:ext cx="8226008" cy="1271170"/>
        </a:xfrm>
        <a:prstGeom prst="roundRect">
          <a:avLst>
            <a:gd name="adj" fmla="val 10000"/>
          </a:avLst>
        </a:prstGeom>
        <a:solidFill>
          <a:schemeClr val="accent4">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GB" sz="4000" b="1" kern="1200" dirty="0"/>
            <a:t>Scoring essay items </a:t>
          </a:r>
          <a:endParaRPr lang="en-US" sz="4000" b="1" kern="1200" dirty="0"/>
        </a:p>
      </dsp:txBody>
      <dsp:txXfrm>
        <a:off x="39026" y="270057"/>
        <a:ext cx="8151546" cy="1196708"/>
      </dsp:txXfrm>
    </dsp:sp>
    <dsp:sp modelId="{E0BECEE8-E20F-442F-933D-543F81296AD9}">
      <dsp:nvSpPr>
        <dsp:cNvPr id="0" name=""/>
        <dsp:cNvSpPr/>
      </dsp:nvSpPr>
      <dsp:spPr>
        <a:xfrm>
          <a:off x="824396" y="1503997"/>
          <a:ext cx="822600" cy="1193452"/>
        </a:xfrm>
        <a:custGeom>
          <a:avLst/>
          <a:gdLst/>
          <a:ahLst/>
          <a:cxnLst/>
          <a:rect l="0" t="0" r="0" b="0"/>
          <a:pathLst>
            <a:path>
              <a:moveTo>
                <a:pt x="0" y="0"/>
              </a:moveTo>
              <a:lnTo>
                <a:pt x="0" y="1193452"/>
              </a:lnTo>
              <a:lnTo>
                <a:pt x="822600" y="1193452"/>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4A7058-3E24-4DC6-B1F9-93057B251EED}">
      <dsp:nvSpPr>
        <dsp:cNvPr id="0" name=""/>
        <dsp:cNvSpPr/>
      </dsp:nvSpPr>
      <dsp:spPr>
        <a:xfrm>
          <a:off x="1646997" y="1901814"/>
          <a:ext cx="5500703" cy="1591270"/>
        </a:xfrm>
        <a:prstGeom prst="roundRect">
          <a:avLst>
            <a:gd name="adj" fmla="val 10000"/>
          </a:avLst>
        </a:prstGeom>
        <a:solidFill>
          <a:schemeClr val="accent1">
            <a:lumMod val="20000"/>
            <a:lumOff val="80000"/>
            <a:alpha val="9000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GB" sz="4000" b="1" kern="1200" dirty="0"/>
            <a:t>1. Holistic scoring</a:t>
          </a:r>
          <a:endParaRPr lang="en-US" sz="4000" b="1" kern="1200" dirty="0"/>
        </a:p>
      </dsp:txBody>
      <dsp:txXfrm>
        <a:off x="1693604" y="1948421"/>
        <a:ext cx="5407489" cy="1498056"/>
      </dsp:txXfrm>
    </dsp:sp>
    <dsp:sp modelId="{AAC8CBF0-F9F7-452C-9B2B-8F9537B9C0AB}">
      <dsp:nvSpPr>
        <dsp:cNvPr id="0" name=""/>
        <dsp:cNvSpPr/>
      </dsp:nvSpPr>
      <dsp:spPr>
        <a:xfrm>
          <a:off x="824396" y="1503997"/>
          <a:ext cx="822600" cy="3182540"/>
        </a:xfrm>
        <a:custGeom>
          <a:avLst/>
          <a:gdLst/>
          <a:ahLst/>
          <a:cxnLst/>
          <a:rect l="0" t="0" r="0" b="0"/>
          <a:pathLst>
            <a:path>
              <a:moveTo>
                <a:pt x="0" y="0"/>
              </a:moveTo>
              <a:lnTo>
                <a:pt x="0" y="3182540"/>
              </a:lnTo>
              <a:lnTo>
                <a:pt x="822600" y="3182540"/>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5C84AE-AF00-4B32-B0E0-0D5F2BEE2E15}">
      <dsp:nvSpPr>
        <dsp:cNvPr id="0" name=""/>
        <dsp:cNvSpPr/>
      </dsp:nvSpPr>
      <dsp:spPr>
        <a:xfrm>
          <a:off x="1646997" y="3890902"/>
          <a:ext cx="5503809" cy="1591270"/>
        </a:xfrm>
        <a:prstGeom prst="roundRect">
          <a:avLst>
            <a:gd name="adj" fmla="val 10000"/>
          </a:avLst>
        </a:prstGeom>
        <a:solidFill>
          <a:schemeClr val="accent1">
            <a:lumMod val="20000"/>
            <a:lumOff val="80000"/>
            <a:alpha val="9000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GB" sz="4000" b="1" kern="1200" dirty="0"/>
            <a:t>2. Analytical scoring </a:t>
          </a:r>
          <a:endParaRPr lang="en-US" sz="4000" b="1" kern="1200" dirty="0"/>
        </a:p>
      </dsp:txBody>
      <dsp:txXfrm>
        <a:off x="1693604" y="3937509"/>
        <a:ext cx="5410595" cy="14980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4B263-CFB8-485D-8DF9-44854E9CD2DF}">
      <dsp:nvSpPr>
        <dsp:cNvPr id="0" name=""/>
        <dsp:cNvSpPr/>
      </dsp:nvSpPr>
      <dsp:spPr>
        <a:xfrm rot="5400000">
          <a:off x="-201302" y="202995"/>
          <a:ext cx="1342016" cy="939411"/>
        </a:xfrm>
        <a:prstGeom prst="chevron">
          <a:avLst/>
        </a:prstGeom>
        <a:solidFill>
          <a:schemeClr val="dk2">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1</a:t>
          </a:r>
          <a:endParaRPr lang="x-none" sz="2700" kern="1200"/>
        </a:p>
      </dsp:txBody>
      <dsp:txXfrm rot="-5400000">
        <a:off x="1" y="471399"/>
        <a:ext cx="939411" cy="402605"/>
      </dsp:txXfrm>
    </dsp:sp>
    <dsp:sp modelId="{D7876E2D-44AC-402C-8E4F-8355FFDCE17A}">
      <dsp:nvSpPr>
        <dsp:cNvPr id="0" name=""/>
        <dsp:cNvSpPr/>
      </dsp:nvSpPr>
      <dsp:spPr>
        <a:xfrm rot="5400000">
          <a:off x="4338432" y="-3397328"/>
          <a:ext cx="872310" cy="7670353"/>
        </a:xfrm>
        <a:prstGeom prst="round2SameRect">
          <a:avLst/>
        </a:prstGeom>
        <a:solidFill>
          <a:schemeClr val="lt2">
            <a:alpha val="90000"/>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n-US" sz="1900" kern="1200" dirty="0"/>
            <a:t>Identify the method of scoring to be used prior to the testing situation and inform the students of it. </a:t>
          </a:r>
          <a:endParaRPr lang="x-none" sz="1900" kern="1200" dirty="0"/>
        </a:p>
      </dsp:txBody>
      <dsp:txXfrm rot="-5400000">
        <a:off x="939411" y="44276"/>
        <a:ext cx="7627770" cy="787144"/>
      </dsp:txXfrm>
    </dsp:sp>
    <dsp:sp modelId="{749C7C27-6C70-4635-BDAC-E4ABD8DFC2E7}">
      <dsp:nvSpPr>
        <dsp:cNvPr id="0" name=""/>
        <dsp:cNvSpPr/>
      </dsp:nvSpPr>
      <dsp:spPr>
        <a:xfrm rot="5400000">
          <a:off x="-201302" y="1399321"/>
          <a:ext cx="1342016" cy="939411"/>
        </a:xfrm>
        <a:prstGeom prst="chevron">
          <a:avLst/>
        </a:prstGeom>
        <a:solidFill>
          <a:schemeClr val="dk2">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2</a:t>
          </a:r>
          <a:endParaRPr lang="x-none" sz="2700" kern="1200"/>
        </a:p>
      </dsp:txBody>
      <dsp:txXfrm rot="-5400000">
        <a:off x="1" y="1667725"/>
        <a:ext cx="939411" cy="402605"/>
      </dsp:txXfrm>
    </dsp:sp>
    <dsp:sp modelId="{E021F3A8-1243-4AF3-832F-1DCF6D961BE3}">
      <dsp:nvSpPr>
        <dsp:cNvPr id="0" name=""/>
        <dsp:cNvSpPr/>
      </dsp:nvSpPr>
      <dsp:spPr>
        <a:xfrm rot="5400000">
          <a:off x="4338432" y="-2201002"/>
          <a:ext cx="872310" cy="7670353"/>
        </a:xfrm>
        <a:prstGeom prst="round2SameRect">
          <a:avLst/>
        </a:prstGeom>
        <a:solidFill>
          <a:schemeClr val="lt2">
            <a:alpha val="90000"/>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n-US" sz="1900" kern="1200" dirty="0"/>
            <a:t>Specify in advance an ideal answer.</a:t>
          </a:r>
          <a:endParaRPr lang="x-none" sz="1900" kern="1200" dirty="0"/>
        </a:p>
      </dsp:txBody>
      <dsp:txXfrm rot="-5400000">
        <a:off x="939411" y="1240602"/>
        <a:ext cx="7627770" cy="787144"/>
      </dsp:txXfrm>
    </dsp:sp>
    <dsp:sp modelId="{69C7504D-99B1-4E35-8ADA-B7993FBC1BAE}">
      <dsp:nvSpPr>
        <dsp:cNvPr id="0" name=""/>
        <dsp:cNvSpPr/>
      </dsp:nvSpPr>
      <dsp:spPr>
        <a:xfrm rot="5400000">
          <a:off x="-201302" y="2595647"/>
          <a:ext cx="1342016" cy="939411"/>
        </a:xfrm>
        <a:prstGeom prst="chevron">
          <a:avLst/>
        </a:prstGeom>
        <a:solidFill>
          <a:schemeClr val="dk2">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3</a:t>
          </a:r>
          <a:endParaRPr lang="x-none" sz="2700" kern="1200"/>
        </a:p>
      </dsp:txBody>
      <dsp:txXfrm rot="-5400000">
        <a:off x="1" y="2864051"/>
        <a:ext cx="939411" cy="402605"/>
      </dsp:txXfrm>
    </dsp:sp>
    <dsp:sp modelId="{57614C04-88C9-4217-8B67-E6871C01AD91}">
      <dsp:nvSpPr>
        <dsp:cNvPr id="0" name=""/>
        <dsp:cNvSpPr/>
      </dsp:nvSpPr>
      <dsp:spPr>
        <a:xfrm rot="5400000">
          <a:off x="4338432" y="-1004676"/>
          <a:ext cx="872310" cy="7670353"/>
        </a:xfrm>
        <a:prstGeom prst="round2SameRect">
          <a:avLst/>
        </a:prstGeom>
        <a:solidFill>
          <a:schemeClr val="lt2">
            <a:alpha val="90000"/>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n-US" sz="1900" kern="1200" dirty="0"/>
            <a:t>If using a scoring rubric, discuss it with the students ahead of time so that they are aware of how their essay responses will be judged. </a:t>
          </a:r>
          <a:endParaRPr lang="x-none" sz="1900" kern="1200" dirty="0"/>
        </a:p>
      </dsp:txBody>
      <dsp:txXfrm rot="-5400000">
        <a:off x="939411" y="2436928"/>
        <a:ext cx="7627770" cy="787144"/>
      </dsp:txXfrm>
    </dsp:sp>
    <dsp:sp modelId="{AFAC7FFF-4D8D-4D6D-B5A4-70C1BEBBF8A8}">
      <dsp:nvSpPr>
        <dsp:cNvPr id="0" name=""/>
        <dsp:cNvSpPr/>
      </dsp:nvSpPr>
      <dsp:spPr>
        <a:xfrm rot="5400000">
          <a:off x="-201302" y="3791973"/>
          <a:ext cx="1342016" cy="939411"/>
        </a:xfrm>
        <a:prstGeom prst="chevron">
          <a:avLst/>
        </a:prstGeom>
        <a:solidFill>
          <a:schemeClr val="dk2">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4 </a:t>
          </a:r>
          <a:endParaRPr lang="x-none" sz="2700" kern="1200"/>
        </a:p>
      </dsp:txBody>
      <dsp:txXfrm rot="-5400000">
        <a:off x="1" y="4060377"/>
        <a:ext cx="939411" cy="402605"/>
      </dsp:txXfrm>
    </dsp:sp>
    <dsp:sp modelId="{1E6CF4AF-FE7A-47F0-9C31-E34F05A9E122}">
      <dsp:nvSpPr>
        <dsp:cNvPr id="0" name=""/>
        <dsp:cNvSpPr/>
      </dsp:nvSpPr>
      <dsp:spPr>
        <a:xfrm rot="5400000">
          <a:off x="4338432" y="191649"/>
          <a:ext cx="872310" cy="7670353"/>
        </a:xfrm>
        <a:prstGeom prst="round2SameRect">
          <a:avLst/>
        </a:prstGeom>
        <a:solidFill>
          <a:schemeClr val="lt2">
            <a:alpha val="90000"/>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n-US" sz="1900" kern="1200" dirty="0"/>
            <a:t>Read a random sample of papers to get a sense of how the students approached the items and an idea of the overall quality of the answers.</a:t>
          </a:r>
          <a:endParaRPr lang="x-none" sz="1900" kern="1200" dirty="0"/>
        </a:p>
      </dsp:txBody>
      <dsp:txXfrm rot="-5400000">
        <a:off x="939411" y="3633254"/>
        <a:ext cx="7627770" cy="7871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0BA3B-3BFF-4870-8D7E-D739910B2321}">
      <dsp:nvSpPr>
        <dsp:cNvPr id="0" name=""/>
        <dsp:cNvSpPr/>
      </dsp:nvSpPr>
      <dsp:spPr>
        <a:xfrm rot="5400000">
          <a:off x="-193924" y="195845"/>
          <a:ext cx="1292833" cy="904983"/>
        </a:xfrm>
        <a:prstGeom prst="chevron">
          <a:avLst/>
        </a:prstGeom>
        <a:solidFill>
          <a:schemeClr val="accent6">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5</a:t>
          </a:r>
          <a:endParaRPr lang="x-none" sz="2600" kern="1200"/>
        </a:p>
      </dsp:txBody>
      <dsp:txXfrm rot="-5400000">
        <a:off x="2" y="454412"/>
        <a:ext cx="904983" cy="387850"/>
      </dsp:txXfrm>
    </dsp:sp>
    <dsp:sp modelId="{7000A705-9B18-4FD1-9045-1759C41062B6}">
      <dsp:nvSpPr>
        <dsp:cNvPr id="0" name=""/>
        <dsp:cNvSpPr/>
      </dsp:nvSpPr>
      <dsp:spPr>
        <a:xfrm rot="5400000">
          <a:off x="4337203" y="-3430299"/>
          <a:ext cx="840341" cy="7704781"/>
        </a:xfrm>
        <a:prstGeom prst="round2SameRect">
          <a:avLst/>
        </a:prstGeom>
        <a:solidFill>
          <a:schemeClr val="lt1">
            <a:alpha val="90000"/>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Score the answers to one item at a time. </a:t>
          </a:r>
          <a:endParaRPr lang="x-none" sz="2800" kern="1200" dirty="0"/>
        </a:p>
      </dsp:txBody>
      <dsp:txXfrm rot="-5400000">
        <a:off x="904983" y="42943"/>
        <a:ext cx="7663759" cy="758297"/>
      </dsp:txXfrm>
    </dsp:sp>
    <dsp:sp modelId="{38DF9F86-DA5D-47F7-9340-2AAF2ABC7BA2}">
      <dsp:nvSpPr>
        <dsp:cNvPr id="0" name=""/>
        <dsp:cNvSpPr/>
      </dsp:nvSpPr>
      <dsp:spPr>
        <a:xfrm rot="5400000">
          <a:off x="-193924" y="1342465"/>
          <a:ext cx="1292833" cy="904983"/>
        </a:xfrm>
        <a:prstGeom prst="chevron">
          <a:avLst/>
        </a:prstGeom>
        <a:solidFill>
          <a:schemeClr val="accent6">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6</a:t>
          </a:r>
          <a:endParaRPr lang="x-none" sz="2600" kern="1200"/>
        </a:p>
      </dsp:txBody>
      <dsp:txXfrm rot="-5400000">
        <a:off x="2" y="1601032"/>
        <a:ext cx="904983" cy="387850"/>
      </dsp:txXfrm>
    </dsp:sp>
    <dsp:sp modelId="{F5EE079F-A50D-4AAC-8DF2-1979300D9BD0}">
      <dsp:nvSpPr>
        <dsp:cNvPr id="0" name=""/>
        <dsp:cNvSpPr/>
      </dsp:nvSpPr>
      <dsp:spPr>
        <a:xfrm rot="5400000">
          <a:off x="4337203" y="-2283679"/>
          <a:ext cx="840341" cy="7704781"/>
        </a:xfrm>
        <a:prstGeom prst="round2SameRect">
          <a:avLst/>
        </a:prstGeom>
        <a:solidFill>
          <a:schemeClr val="lt1">
            <a:alpha val="90000"/>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Read each answer twice before scoring.</a:t>
          </a:r>
          <a:endParaRPr lang="x-none" sz="2800" kern="1200" dirty="0"/>
        </a:p>
      </dsp:txBody>
      <dsp:txXfrm rot="-5400000">
        <a:off x="904983" y="1189563"/>
        <a:ext cx="7663759" cy="758297"/>
      </dsp:txXfrm>
    </dsp:sp>
    <dsp:sp modelId="{2D779869-6C08-4D04-B3C4-1F57E6BD4A87}">
      <dsp:nvSpPr>
        <dsp:cNvPr id="0" name=""/>
        <dsp:cNvSpPr/>
      </dsp:nvSpPr>
      <dsp:spPr>
        <a:xfrm rot="5400000">
          <a:off x="-193924" y="2489085"/>
          <a:ext cx="1292833" cy="904983"/>
        </a:xfrm>
        <a:prstGeom prst="chevron">
          <a:avLst/>
        </a:prstGeom>
        <a:solidFill>
          <a:schemeClr val="accent6">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7</a:t>
          </a:r>
          <a:endParaRPr lang="x-none" sz="2600" kern="1200"/>
        </a:p>
      </dsp:txBody>
      <dsp:txXfrm rot="-5400000">
        <a:off x="2" y="2747652"/>
        <a:ext cx="904983" cy="387850"/>
      </dsp:txXfrm>
    </dsp:sp>
    <dsp:sp modelId="{9503D0F4-C7DE-4091-B575-FF4C83EA59E8}">
      <dsp:nvSpPr>
        <dsp:cNvPr id="0" name=""/>
        <dsp:cNvSpPr/>
      </dsp:nvSpPr>
      <dsp:spPr>
        <a:xfrm rot="5400000">
          <a:off x="4337203" y="-1137059"/>
          <a:ext cx="840341" cy="7704781"/>
        </a:xfrm>
        <a:prstGeom prst="round2SameRect">
          <a:avLst/>
        </a:prstGeom>
        <a:solidFill>
          <a:schemeClr val="lt1">
            <a:alpha val="90000"/>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Read papers in random order. </a:t>
          </a:r>
          <a:endParaRPr lang="x-none" sz="2800" kern="1200" dirty="0"/>
        </a:p>
      </dsp:txBody>
      <dsp:txXfrm rot="-5400000">
        <a:off x="904983" y="2336183"/>
        <a:ext cx="7663759" cy="758297"/>
      </dsp:txXfrm>
    </dsp:sp>
    <dsp:sp modelId="{81CBD1F1-5C08-4C5C-BBB7-9FE677BF6E33}">
      <dsp:nvSpPr>
        <dsp:cNvPr id="0" name=""/>
        <dsp:cNvSpPr/>
      </dsp:nvSpPr>
      <dsp:spPr>
        <a:xfrm rot="5400000">
          <a:off x="-193924" y="3635705"/>
          <a:ext cx="1292833" cy="904983"/>
        </a:xfrm>
        <a:prstGeom prst="chevron">
          <a:avLst/>
        </a:prstGeom>
        <a:solidFill>
          <a:schemeClr val="accent6">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8</a:t>
          </a:r>
          <a:endParaRPr lang="x-none" sz="2600" kern="1200"/>
        </a:p>
      </dsp:txBody>
      <dsp:txXfrm rot="-5400000">
        <a:off x="2" y="3894272"/>
        <a:ext cx="904983" cy="387850"/>
      </dsp:txXfrm>
    </dsp:sp>
    <dsp:sp modelId="{FF82F41E-7128-472F-AFA5-CAC6C6EF1AF3}">
      <dsp:nvSpPr>
        <dsp:cNvPr id="0" name=""/>
        <dsp:cNvSpPr/>
      </dsp:nvSpPr>
      <dsp:spPr>
        <a:xfrm rot="5400000">
          <a:off x="4337203" y="9560"/>
          <a:ext cx="840341" cy="7704781"/>
        </a:xfrm>
        <a:prstGeom prst="round2SameRect">
          <a:avLst/>
        </a:prstGeom>
        <a:solidFill>
          <a:schemeClr val="lt1">
            <a:alpha val="90000"/>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a:t>Use the same scoring system for all papers.</a:t>
          </a:r>
          <a:endParaRPr lang="x-none" sz="2800" kern="1200"/>
        </a:p>
      </dsp:txBody>
      <dsp:txXfrm rot="-5400000">
        <a:off x="904983" y="3482802"/>
        <a:ext cx="7663759" cy="75829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2">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3T22:38:21.241"/>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3T22:39:16.825"/>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23:45:11.525"/>
    </inkml:context>
    <inkml:brush xml:id="br0">
      <inkml:brushProperty name="width" value="0.1" units="cm"/>
      <inkml:brushProperty name="height" value="0.1" units="cm"/>
      <inkml:brushProperty name="color" value="#F6630D"/>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23:45:47.941"/>
    </inkml:context>
    <inkml:brush xml:id="br0">
      <inkml:brushProperty name="width" value="0.1" units="cm"/>
      <inkml:brushProperty name="height" value="0.1" units="cm"/>
      <inkml:brushProperty name="color" value="#F6630D"/>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5T23:48:10.7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3T22:42:31.847"/>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3T22:42:31.847"/>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19FF9-8D3C-4EF2-A6C1-6266F4B1DB0D}" type="datetimeFigureOut">
              <a:rPr lang="en-US" smtClean="0"/>
              <a:t>3/13/2025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88D6F-9263-4C97-A614-2B2157726708}" type="slidenum">
              <a:rPr lang="en-US" smtClean="0"/>
              <a:t>‹#›</a:t>
            </a:fld>
            <a:endParaRPr lang="en-US"/>
          </a:p>
        </p:txBody>
      </p:sp>
    </p:spTree>
    <p:extLst>
      <p:ext uri="{BB962C8B-B14F-4D97-AF65-F5344CB8AC3E}">
        <p14:creationId xmlns:p14="http://schemas.microsoft.com/office/powerpoint/2010/main" val="222187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9F488D6F-9263-4C97-A614-2B2157726708}" type="slidenum">
              <a:rPr lang="en-US" smtClean="0"/>
              <a:t>14</a:t>
            </a:fld>
            <a:endParaRPr lang="en-US"/>
          </a:p>
        </p:txBody>
      </p:sp>
    </p:spTree>
    <p:extLst>
      <p:ext uri="{BB962C8B-B14F-4D97-AF65-F5344CB8AC3E}">
        <p14:creationId xmlns:p14="http://schemas.microsoft.com/office/powerpoint/2010/main" val="358631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9F488D6F-9263-4C97-A614-2B2157726708}" type="slidenum">
              <a:rPr lang="en-US" smtClean="0"/>
              <a:t>25</a:t>
            </a:fld>
            <a:endParaRPr lang="en-US"/>
          </a:p>
        </p:txBody>
      </p:sp>
    </p:spTree>
    <p:extLst>
      <p:ext uri="{BB962C8B-B14F-4D97-AF65-F5344CB8AC3E}">
        <p14:creationId xmlns:p14="http://schemas.microsoft.com/office/powerpoint/2010/main" val="358719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Neutral Protamine Hagedorn insulin, also known as </a:t>
            </a:r>
            <a:r>
              <a:rPr lang="en-US" dirty="0" err="1"/>
              <a:t>isophane</a:t>
            </a:r>
            <a:r>
              <a:rPr lang="en-US" dirty="0"/>
              <a:t> insulin, is an intermediate-acting insulin given to help control blood sugar levels in people with diabetes. </a:t>
            </a:r>
            <a:r>
              <a:rPr lang="en-US"/>
              <a:t>The words refer to neutral pH, protamine a protein, and Hans Christian Hagedorn, the insulin researcher who invented this formulation</a:t>
            </a:r>
            <a:endParaRPr lang="ar-EG"/>
          </a:p>
        </p:txBody>
      </p:sp>
      <p:sp>
        <p:nvSpPr>
          <p:cNvPr id="4" name="Slide Number Placeholder 3"/>
          <p:cNvSpPr>
            <a:spLocks noGrp="1"/>
          </p:cNvSpPr>
          <p:nvPr>
            <p:ph type="sldNum" sz="quarter" idx="10"/>
          </p:nvPr>
        </p:nvSpPr>
        <p:spPr/>
        <p:txBody>
          <a:bodyPr/>
          <a:lstStyle/>
          <a:p>
            <a:fld id="{9F488D6F-9263-4C97-A614-2B2157726708}" type="slidenum">
              <a:rPr lang="en-US" smtClean="0"/>
              <a:t>34</a:t>
            </a:fld>
            <a:endParaRPr lang="en-US"/>
          </a:p>
        </p:txBody>
      </p:sp>
    </p:spTree>
    <p:extLst>
      <p:ext uri="{BB962C8B-B14F-4D97-AF65-F5344CB8AC3E}">
        <p14:creationId xmlns:p14="http://schemas.microsoft.com/office/powerpoint/2010/main" val="199380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9F488D6F-9263-4C97-A614-2B2157726708}" type="slidenum">
              <a:rPr lang="en-US" smtClean="0"/>
              <a:t>106</a:t>
            </a:fld>
            <a:endParaRPr lang="en-US"/>
          </a:p>
        </p:txBody>
      </p:sp>
    </p:spTree>
    <p:extLst>
      <p:ext uri="{BB962C8B-B14F-4D97-AF65-F5344CB8AC3E}">
        <p14:creationId xmlns:p14="http://schemas.microsoft.com/office/powerpoint/2010/main" val="2706288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4EE988-293F-4E03-A41A-A9D4EAE52AFE}"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3DC5F-1453-41FE-9394-25B9617E3A81}"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43863-B8B1-4DAE-84E1-6EDB0DAA80AD}"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6E18C-81BE-4EF2-9A10-F7A69D222F33}"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49CF4B-4112-4033-84F1-9CB42789CF7F}"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FF5CC0-701A-466C-A610-D053102FCB97}" type="datetime1">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E14222-9268-4E8E-9F0B-2DCA6BC4EADA}" type="datetime1">
              <a:rPr lang="en-US" smtClean="0"/>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85AC92-9C63-4D7D-9626-296462C999B0}" type="datetime1">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E6122-75C7-40E9-97A3-EB88E3BA0892}" type="datetime1">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06225A-8A7B-4084-8506-36088A1EF120}" type="datetime1">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4FC7AE-956C-4268-8BEA-C0CD4522DB03}" type="datetime1">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49B3D3A-0F9E-4A3D-8E44-290611A96136}" type="datetime1">
              <a:rPr lang="en-US" smtClean="0"/>
              <a:t>3/13/2025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1.xml" /><Relationship Id="rId2" Type="http://schemas.openxmlformats.org/officeDocument/2006/relationships/diagramData" Target="../diagrams/data11.xml" /><Relationship Id="rId1" Type="http://schemas.openxmlformats.org/officeDocument/2006/relationships/slideLayout" Target="../slideLayouts/slideLayout2.xml" /><Relationship Id="rId6" Type="http://schemas.microsoft.com/office/2007/relationships/diagramDrawing" Target="../diagrams/drawing11.xml" /><Relationship Id="rId5" Type="http://schemas.openxmlformats.org/officeDocument/2006/relationships/diagramColors" Target="../diagrams/colors11.xml" /><Relationship Id="rId4" Type="http://schemas.openxmlformats.org/officeDocument/2006/relationships/diagramQuickStyle" Target="../diagrams/quickStyle11.xml" /></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2.xml" /><Relationship Id="rId2" Type="http://schemas.openxmlformats.org/officeDocument/2006/relationships/diagramData" Target="../diagrams/data12.xml" /><Relationship Id="rId1" Type="http://schemas.openxmlformats.org/officeDocument/2006/relationships/slideLayout" Target="../slideLayouts/slideLayout2.xml" /><Relationship Id="rId6" Type="http://schemas.microsoft.com/office/2007/relationships/diagramDrawing" Target="../diagrams/drawing12.xml" /><Relationship Id="rId5" Type="http://schemas.openxmlformats.org/officeDocument/2006/relationships/diagramColors" Target="../diagrams/colors12.xml" /><Relationship Id="rId4" Type="http://schemas.openxmlformats.org/officeDocument/2006/relationships/diagramQuickStyle" Target="../diagrams/quickStyle12.xml" /></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13.xml" /><Relationship Id="rId2" Type="http://schemas.openxmlformats.org/officeDocument/2006/relationships/diagramData" Target="../diagrams/data13.xml" /><Relationship Id="rId1" Type="http://schemas.openxmlformats.org/officeDocument/2006/relationships/slideLayout" Target="../slideLayouts/slideLayout2.xml" /><Relationship Id="rId6" Type="http://schemas.microsoft.com/office/2007/relationships/diagramDrawing" Target="../diagrams/drawing13.xml" /><Relationship Id="rId5" Type="http://schemas.openxmlformats.org/officeDocument/2006/relationships/diagramColors" Target="../diagrams/colors13.xml" /><Relationship Id="rId4" Type="http://schemas.openxmlformats.org/officeDocument/2006/relationships/diagramQuickStyle" Target="../diagrams/quickStyle13.xml" /></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14.xml" /><Relationship Id="rId7" Type="http://schemas.microsoft.com/office/2007/relationships/diagramDrawing" Target="../diagrams/drawing14.xml"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diagramColors" Target="../diagrams/colors14.xml" /><Relationship Id="rId5" Type="http://schemas.openxmlformats.org/officeDocument/2006/relationships/diagramQuickStyle" Target="../diagrams/quickStyle14.xml" /><Relationship Id="rId4" Type="http://schemas.openxmlformats.org/officeDocument/2006/relationships/diagramLayout" Target="../diagrams/layout14.xml" /></Relationships>
</file>

<file path=ppt/slides/_rels/slide107.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60.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8" Type="http://schemas.openxmlformats.org/officeDocument/2006/relationships/customXml" Target="../ink/ink4.xml" /><Relationship Id="rId7" Type="http://schemas.openxmlformats.org/officeDocument/2006/relationships/image" Target="../media/image6.png" /><Relationship Id="rId2" Type="http://schemas.openxmlformats.org/officeDocument/2006/relationships/customXml" Target="../ink/ink1.xml" /><Relationship Id="rId1" Type="http://schemas.openxmlformats.org/officeDocument/2006/relationships/slideLayout" Target="../slideLayouts/slideLayout2.xml" /><Relationship Id="rId6" Type="http://schemas.openxmlformats.org/officeDocument/2006/relationships/customXml" Target="../ink/ink3.xml" /><Relationship Id="rId11" Type="http://schemas.openxmlformats.org/officeDocument/2006/relationships/image" Target="../media/image4.png" /><Relationship Id="rId5" Type="http://schemas.openxmlformats.org/officeDocument/2006/relationships/customXml" Target="../ink/ink2.xml" /><Relationship Id="rId10" Type="http://schemas.openxmlformats.org/officeDocument/2006/relationships/image" Target="../media/image7.png" /><Relationship Id="rId4" Type="http://schemas.openxmlformats.org/officeDocument/2006/relationships/image" Target="../media/image9.png" /><Relationship Id="rId9" Type="http://schemas.openxmlformats.org/officeDocument/2006/relationships/customXml" Target="../ink/ink5.xml" /></Relationships>
</file>

<file path=ppt/slides/_rels/slide70.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8" Type="http://schemas.openxmlformats.org/officeDocument/2006/relationships/diagramLayout" Target="../diagrams/layout4.xml" /><Relationship Id="rId13" Type="http://schemas.openxmlformats.org/officeDocument/2006/relationships/diagramLayout" Target="../diagrams/layout5.xml" /><Relationship Id="rId18" Type="http://schemas.openxmlformats.org/officeDocument/2006/relationships/diagramLayout" Target="../diagrams/layout6.xml" /><Relationship Id="rId3" Type="http://schemas.openxmlformats.org/officeDocument/2006/relationships/diagramLayout" Target="../diagrams/layout3.xml" /><Relationship Id="rId21" Type="http://schemas.microsoft.com/office/2007/relationships/diagramDrawing" Target="../diagrams/drawing6.xml" /><Relationship Id="rId7" Type="http://schemas.openxmlformats.org/officeDocument/2006/relationships/diagramData" Target="../diagrams/data4.xml" /><Relationship Id="rId12" Type="http://schemas.openxmlformats.org/officeDocument/2006/relationships/diagramData" Target="../diagrams/data5.xml" /><Relationship Id="rId17" Type="http://schemas.openxmlformats.org/officeDocument/2006/relationships/diagramData" Target="../diagrams/data6.xml" /><Relationship Id="rId2" Type="http://schemas.openxmlformats.org/officeDocument/2006/relationships/diagramData" Target="../diagrams/data3.xml" /><Relationship Id="rId16" Type="http://schemas.microsoft.com/office/2007/relationships/diagramDrawing" Target="../diagrams/drawing5.xml" /><Relationship Id="rId20" Type="http://schemas.openxmlformats.org/officeDocument/2006/relationships/diagramColors" Target="../diagrams/colors6.xml" /><Relationship Id="rId1" Type="http://schemas.openxmlformats.org/officeDocument/2006/relationships/slideLayout" Target="../slideLayouts/slideLayout2.xml" /><Relationship Id="rId6" Type="http://schemas.microsoft.com/office/2007/relationships/diagramDrawing" Target="../diagrams/drawing3.xml" /><Relationship Id="rId11" Type="http://schemas.microsoft.com/office/2007/relationships/diagramDrawing" Target="../diagrams/drawing4.xml" /><Relationship Id="rId5" Type="http://schemas.openxmlformats.org/officeDocument/2006/relationships/diagramColors" Target="../diagrams/colors3.xml" /><Relationship Id="rId15" Type="http://schemas.openxmlformats.org/officeDocument/2006/relationships/diagramColors" Target="../diagrams/colors5.xml" /><Relationship Id="rId10" Type="http://schemas.openxmlformats.org/officeDocument/2006/relationships/diagramColors" Target="../diagrams/colors4.xml" /><Relationship Id="rId19" Type="http://schemas.openxmlformats.org/officeDocument/2006/relationships/diagramQuickStyle" Target="../diagrams/quickStyle6.xml" /><Relationship Id="rId4" Type="http://schemas.openxmlformats.org/officeDocument/2006/relationships/diagramQuickStyle" Target="../diagrams/quickStyle3.xml" /><Relationship Id="rId9" Type="http://schemas.openxmlformats.org/officeDocument/2006/relationships/diagramQuickStyle" Target="../diagrams/quickStyle4.xml" /><Relationship Id="rId14" Type="http://schemas.openxmlformats.org/officeDocument/2006/relationships/diagramQuickStyle" Target="../diagrams/quickStyle5.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4.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customXml" Target="../ink/ink6.xml" /><Relationship Id="rId1" Type="http://schemas.openxmlformats.org/officeDocument/2006/relationships/slideLayout" Target="../slideLayouts/slideLayout5.xml" /></Relationships>
</file>

<file path=ppt/slides/_rels/slide95.xml.rels><?xml version="1.0" encoding="UTF-8" standalone="yes"?>
<Relationships xmlns="http://schemas.openxmlformats.org/package/2006/relationships"><Relationship Id="rId3" Type="http://schemas.openxmlformats.org/officeDocument/2006/relationships/image" Target="../media/image8.emf" /><Relationship Id="rId2" Type="http://schemas.openxmlformats.org/officeDocument/2006/relationships/customXml" Target="../ink/ink7.xml" /><Relationship Id="rId1" Type="http://schemas.openxmlformats.org/officeDocument/2006/relationships/slideLayout" Target="../slideLayouts/slideLayout5.xml" /></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8.xml" /><Relationship Id="rId2" Type="http://schemas.openxmlformats.org/officeDocument/2006/relationships/diagramData" Target="../diagrams/data8.xml" /><Relationship Id="rId1" Type="http://schemas.openxmlformats.org/officeDocument/2006/relationships/slideLayout" Target="../slideLayouts/slideLayout2.xml" /><Relationship Id="rId6" Type="http://schemas.microsoft.com/office/2007/relationships/diagramDrawing" Target="../diagrams/drawing8.xml" /><Relationship Id="rId5" Type="http://schemas.openxmlformats.org/officeDocument/2006/relationships/diagramColors" Target="../diagrams/colors8.xml" /><Relationship Id="rId4" Type="http://schemas.openxmlformats.org/officeDocument/2006/relationships/diagramQuickStyle" Target="../diagrams/quickStyle8.xml" /></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9.xml" /><Relationship Id="rId2" Type="http://schemas.openxmlformats.org/officeDocument/2006/relationships/diagramData" Target="../diagrams/data9.xml" /><Relationship Id="rId1" Type="http://schemas.openxmlformats.org/officeDocument/2006/relationships/slideLayout" Target="../slideLayouts/slideLayout2.xml" /><Relationship Id="rId6" Type="http://schemas.microsoft.com/office/2007/relationships/diagramDrawing" Target="../diagrams/drawing9.xml" /><Relationship Id="rId5" Type="http://schemas.openxmlformats.org/officeDocument/2006/relationships/diagramColors" Target="../diagrams/colors9.xml" /><Relationship Id="rId4" Type="http://schemas.openxmlformats.org/officeDocument/2006/relationships/diagramQuickStyle" Target="../diagrams/quickStyle9.xml" /></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0.xml" /><Relationship Id="rId2" Type="http://schemas.openxmlformats.org/officeDocument/2006/relationships/diagramData" Target="../diagrams/data10.xml" /><Relationship Id="rId1" Type="http://schemas.openxmlformats.org/officeDocument/2006/relationships/slideLayout" Target="../slideLayouts/slideLayout2.xml" /><Relationship Id="rId6" Type="http://schemas.microsoft.com/office/2007/relationships/diagramDrawing" Target="../diagrams/drawing10.xml" /><Relationship Id="rId5" Type="http://schemas.openxmlformats.org/officeDocument/2006/relationships/diagramColors" Target="../diagrams/colors10.xml" /><Relationship Id="rId4" Type="http://schemas.openxmlformats.org/officeDocument/2006/relationships/diagramQuickStyle" Target="../diagrams/quickStyle10.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153400" cy="1219200"/>
          </a:xfrm>
        </p:spPr>
        <p:txBody>
          <a:bodyPr/>
          <a:lstStyle/>
          <a:p>
            <a:pPr algn="ct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br>
              <a:rPr lang="en-US" sz="1600" b="1" cap="none" spc="0" dirty="0">
                <a:solidFill>
                  <a:srgbClr val="FF0000"/>
                </a:solidFill>
                <a:latin typeface="Times New Roman" panose="02020603050405020304" pitchFamily="18" charset="0"/>
                <a:cs typeface="Times New Roman" panose="02020603050405020304" pitchFamily="18" charset="0"/>
              </a:rPr>
            </a:br>
            <a:r>
              <a:rPr lang="en-US" sz="1600" b="1" cap="none" spc="0" dirty="0">
                <a:solidFill>
                  <a:schemeClr val="tx1"/>
                </a:solidFill>
                <a:latin typeface="Times New Roman" panose="02020603050405020304" pitchFamily="18" charset="0"/>
                <a:cs typeface="Times New Roman" panose="02020603050405020304" pitchFamily="18" charset="0"/>
              </a:rPr>
              <a:t>Faculty of Nursing Cairo University 2024-2025</a:t>
            </a:r>
            <a:br>
              <a:rPr lang="en-US" sz="1600" b="1" cap="none" spc="0" dirty="0">
                <a:solidFill>
                  <a:schemeClr val="tx1"/>
                </a:solidFill>
                <a:latin typeface="Times New Roman" panose="02020603050405020304" pitchFamily="18" charset="0"/>
                <a:cs typeface="Times New Roman" panose="02020603050405020304" pitchFamily="18" charset="0"/>
              </a:rPr>
            </a:br>
            <a:r>
              <a:rPr lang="en-US" sz="1600" b="1" cap="none" spc="0" dirty="0">
                <a:solidFill>
                  <a:schemeClr val="tx1"/>
                </a:solidFill>
                <a:latin typeface="Times New Roman" panose="02020603050405020304" pitchFamily="18" charset="0"/>
                <a:cs typeface="Times New Roman" panose="02020603050405020304" pitchFamily="18" charset="0"/>
              </a:rPr>
              <a:t>Evaluation Course-02809</a:t>
            </a:r>
            <a:br>
              <a:rPr lang="en-US" sz="1600" b="1" cap="none" spc="0" dirty="0">
                <a:solidFill>
                  <a:schemeClr val="tx1"/>
                </a:solidFill>
                <a:latin typeface="Times New Roman" panose="02020603050405020304" pitchFamily="18" charset="0"/>
                <a:cs typeface="Times New Roman" panose="02020603050405020304" pitchFamily="18" charset="0"/>
              </a:rPr>
            </a:br>
            <a:r>
              <a:rPr lang="en-US" sz="1600" b="1" cap="none" spc="0" dirty="0">
                <a:solidFill>
                  <a:schemeClr val="tx1"/>
                </a:solidFill>
                <a:latin typeface="Times New Roman" panose="02020603050405020304" pitchFamily="18" charset="0"/>
                <a:cs typeface="Times New Roman" panose="02020603050405020304" pitchFamily="18" charset="0"/>
              </a:rPr>
              <a:t>Doctorate level </a:t>
            </a:r>
            <a:br>
              <a:rPr lang="en-US" sz="1600" b="1" cap="none" spc="0" dirty="0">
                <a:solidFill>
                  <a:schemeClr val="tx1"/>
                </a:solidFill>
                <a:latin typeface="Times New Roman" panose="02020603050405020304" pitchFamily="18" charset="0"/>
                <a:cs typeface="Times New Roman" panose="02020603050405020304" pitchFamily="18" charset="0"/>
              </a:rPr>
            </a:br>
            <a:r>
              <a:rPr lang="en-US" sz="1600" b="1" cap="none" spc="0" dirty="0">
                <a:solidFill>
                  <a:schemeClr val="tx1"/>
                </a:solidFill>
                <a:latin typeface="Times New Roman" panose="02020603050405020304" pitchFamily="18" charset="0"/>
                <a:cs typeface="Times New Roman" panose="02020603050405020304" pitchFamily="18" charset="0"/>
              </a:rPr>
              <a:t>Second Semester</a:t>
            </a:r>
            <a:br>
              <a:rPr lang="en-US" sz="1600" b="1" cap="none" spc="0" dirty="0">
                <a:solidFill>
                  <a:srgbClr val="FF0000"/>
                </a:solidFill>
                <a:latin typeface="Times New Roman" panose="02020603050405020304" pitchFamily="18" charset="0"/>
                <a:cs typeface="Times New Roman" panose="02020603050405020304" pitchFamily="18" charset="0"/>
              </a:rPr>
            </a:br>
            <a:br>
              <a:rPr lang="en-GB" dirty="0">
                <a:solidFill>
                  <a:srgbClr val="FF0000"/>
                </a:solidFill>
              </a:rPr>
            </a:br>
            <a:r>
              <a:rPr lang="en-GB" sz="4000" dirty="0">
                <a:solidFill>
                  <a:srgbClr val="FF0000"/>
                </a:solidFill>
              </a:rPr>
              <a:t>Constructive Response Items Short Answer &amp; Essay </a:t>
            </a:r>
            <a:endParaRPr lang="en-US" sz="4000" dirty="0">
              <a:solidFill>
                <a:srgbClr val="FF0000"/>
              </a:solidFill>
            </a:endParaRPr>
          </a:p>
        </p:txBody>
      </p:sp>
      <p:sp>
        <p:nvSpPr>
          <p:cNvPr id="3" name="Subtitle 2"/>
          <p:cNvSpPr>
            <a:spLocks noGrp="1"/>
          </p:cNvSpPr>
          <p:nvPr>
            <p:ph type="subTitle" idx="1"/>
          </p:nvPr>
        </p:nvSpPr>
        <p:spPr>
          <a:xfrm>
            <a:off x="304800" y="3505200"/>
            <a:ext cx="8534400" cy="3200400"/>
          </a:xfrm>
        </p:spPr>
        <p:txBody>
          <a:bodyPr>
            <a:normAutofit fontScale="85000" lnSpcReduction="20000"/>
          </a:bodyPr>
          <a:lstStyle/>
          <a:p>
            <a:pPr algn="ctr"/>
            <a:endParaRPr lang="en-GB" dirty="0"/>
          </a:p>
          <a:p>
            <a:pPr algn="ctr"/>
            <a:r>
              <a:rPr lang="en-GB" b="1" u="sng" dirty="0">
                <a:solidFill>
                  <a:srgbClr val="0070C0"/>
                </a:solidFill>
              </a:rPr>
              <a:t>Under supervision of:</a:t>
            </a:r>
          </a:p>
          <a:p>
            <a:pPr algn="ctr"/>
            <a:r>
              <a:rPr lang="en-GB" dirty="0" err="1">
                <a:solidFill>
                  <a:schemeClr val="tx1"/>
                </a:solidFill>
              </a:rPr>
              <a:t>Prof.Dr</a:t>
            </a:r>
            <a:r>
              <a:rPr lang="en-GB" dirty="0">
                <a:solidFill>
                  <a:schemeClr val="tx1"/>
                </a:solidFill>
              </a:rPr>
              <a:t>. </a:t>
            </a:r>
            <a:r>
              <a:rPr lang="en-GB" dirty="0" err="1">
                <a:solidFill>
                  <a:schemeClr val="tx1"/>
                </a:solidFill>
              </a:rPr>
              <a:t>Effat</a:t>
            </a:r>
            <a:r>
              <a:rPr lang="en-GB" dirty="0">
                <a:solidFill>
                  <a:schemeClr val="tx1"/>
                </a:solidFill>
              </a:rPr>
              <a:t> </a:t>
            </a:r>
            <a:r>
              <a:rPr lang="en-GB" dirty="0" err="1">
                <a:solidFill>
                  <a:schemeClr val="tx1"/>
                </a:solidFill>
              </a:rPr>
              <a:t>Elkarmalawy</a:t>
            </a:r>
            <a:endParaRPr lang="en-GB" dirty="0">
              <a:solidFill>
                <a:schemeClr val="tx1"/>
              </a:solidFill>
            </a:endParaRPr>
          </a:p>
          <a:p>
            <a:pPr algn="ctr"/>
            <a:r>
              <a:rPr lang="en-GB" dirty="0" err="1">
                <a:solidFill>
                  <a:schemeClr val="tx1"/>
                </a:solidFill>
              </a:rPr>
              <a:t>Prof.</a:t>
            </a:r>
            <a:r>
              <a:rPr lang="en-GB" dirty="0">
                <a:solidFill>
                  <a:schemeClr val="tx1"/>
                </a:solidFill>
              </a:rPr>
              <a:t> </a:t>
            </a:r>
            <a:r>
              <a:rPr lang="en-GB" dirty="0" err="1">
                <a:solidFill>
                  <a:schemeClr val="tx1"/>
                </a:solidFill>
              </a:rPr>
              <a:t>Dr.</a:t>
            </a:r>
            <a:r>
              <a:rPr lang="en-GB" dirty="0">
                <a:solidFill>
                  <a:schemeClr val="tx1"/>
                </a:solidFill>
              </a:rPr>
              <a:t> </a:t>
            </a:r>
            <a:r>
              <a:rPr lang="en-GB" dirty="0" err="1">
                <a:solidFill>
                  <a:schemeClr val="tx1"/>
                </a:solidFill>
              </a:rPr>
              <a:t>Inas</a:t>
            </a:r>
            <a:r>
              <a:rPr lang="en-GB" dirty="0">
                <a:solidFill>
                  <a:schemeClr val="tx1"/>
                </a:solidFill>
              </a:rPr>
              <a:t> </a:t>
            </a:r>
            <a:r>
              <a:rPr lang="en-GB" dirty="0" err="1">
                <a:solidFill>
                  <a:schemeClr val="tx1"/>
                </a:solidFill>
              </a:rPr>
              <a:t>Helmy</a:t>
            </a:r>
            <a:endParaRPr lang="en-GB" dirty="0">
              <a:solidFill>
                <a:schemeClr val="tx1"/>
              </a:solidFill>
            </a:endParaRPr>
          </a:p>
          <a:p>
            <a:pPr algn="ctr"/>
            <a:r>
              <a:rPr lang="en-GB" dirty="0" err="1">
                <a:solidFill>
                  <a:schemeClr val="tx1"/>
                </a:solidFill>
              </a:rPr>
              <a:t>Assist.Prof</a:t>
            </a:r>
            <a:r>
              <a:rPr lang="en-GB" dirty="0">
                <a:solidFill>
                  <a:schemeClr val="tx1"/>
                </a:solidFill>
              </a:rPr>
              <a:t>. </a:t>
            </a:r>
            <a:r>
              <a:rPr lang="en-GB" dirty="0" err="1">
                <a:solidFill>
                  <a:schemeClr val="tx1"/>
                </a:solidFill>
              </a:rPr>
              <a:t>Dr.</a:t>
            </a:r>
            <a:r>
              <a:rPr lang="en-GB" dirty="0">
                <a:solidFill>
                  <a:schemeClr val="tx1"/>
                </a:solidFill>
              </a:rPr>
              <a:t> </a:t>
            </a:r>
            <a:r>
              <a:rPr lang="en-GB" dirty="0" err="1">
                <a:solidFill>
                  <a:schemeClr val="tx1"/>
                </a:solidFill>
              </a:rPr>
              <a:t>Heba</a:t>
            </a:r>
            <a:r>
              <a:rPr lang="en-GB" dirty="0">
                <a:solidFill>
                  <a:schemeClr val="tx1"/>
                </a:solidFill>
              </a:rPr>
              <a:t> Ahmed</a:t>
            </a:r>
          </a:p>
          <a:p>
            <a:pPr algn="ctr"/>
            <a:endParaRPr lang="en-GB" dirty="0"/>
          </a:p>
          <a:p>
            <a:pPr algn="ctr"/>
            <a:r>
              <a:rPr lang="en-GB" b="1" u="sng" dirty="0">
                <a:solidFill>
                  <a:srgbClr val="0070C0"/>
                </a:solidFill>
              </a:rPr>
              <a:t>Prepared by:</a:t>
            </a:r>
          </a:p>
          <a:p>
            <a:pPr algn="ctr"/>
            <a:r>
              <a:rPr lang="en-US" altLang="ru-RU" dirty="0">
                <a:solidFill>
                  <a:schemeClr val="tx1"/>
                </a:solidFill>
                <a:latin typeface="Times New Roman" pitchFamily="18" charset="0"/>
                <a:cs typeface="Times New Roman" pitchFamily="18" charset="0"/>
              </a:rPr>
              <a:t>Ghada Abo bakr Mohamed</a:t>
            </a:r>
          </a:p>
          <a:p>
            <a:pPr algn="ctr"/>
            <a:r>
              <a:rPr lang="en-US" altLang="ru-RU" dirty="0" err="1">
                <a:solidFill>
                  <a:schemeClr val="tx1"/>
                </a:solidFill>
                <a:latin typeface="Times New Roman" pitchFamily="18" charset="0"/>
                <a:cs typeface="Times New Roman" pitchFamily="18" charset="0"/>
              </a:rPr>
              <a:t>Habiba</a:t>
            </a:r>
            <a:r>
              <a:rPr lang="en-US" altLang="ru-RU" dirty="0">
                <a:solidFill>
                  <a:schemeClr val="tx1"/>
                </a:solidFill>
                <a:latin typeface="Times New Roman" pitchFamily="18" charset="0"/>
                <a:cs typeface="Times New Roman" pitchFamily="18" charset="0"/>
              </a:rPr>
              <a:t> Adel Abbas</a:t>
            </a:r>
          </a:p>
          <a:p>
            <a:pPr algn="ctr"/>
            <a:r>
              <a:rPr lang="en-US" altLang="ru-RU" dirty="0" err="1">
                <a:solidFill>
                  <a:schemeClr val="tx1"/>
                </a:solidFill>
                <a:latin typeface="Times New Roman" pitchFamily="18" charset="0"/>
                <a:cs typeface="Times New Roman" pitchFamily="18" charset="0"/>
              </a:rPr>
              <a:t>Raghda</a:t>
            </a:r>
            <a:r>
              <a:rPr lang="en-US" altLang="ru-RU" dirty="0">
                <a:solidFill>
                  <a:schemeClr val="tx1"/>
                </a:solidFill>
                <a:latin typeface="Times New Roman" pitchFamily="18" charset="0"/>
                <a:cs typeface="Times New Roman" pitchFamily="18" charset="0"/>
              </a:rPr>
              <a:t> Mohamed</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713" y="381001"/>
            <a:ext cx="1792287"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381001"/>
            <a:ext cx="1752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6AA79124-658C-498D-B5F8-E6198115A98E}"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857546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CC53-0AFF-41A8-B22D-9719FD1D6826}"/>
              </a:ext>
            </a:extLst>
          </p:cNvPr>
          <p:cNvSpPr>
            <a:spLocks noGrp="1"/>
          </p:cNvSpPr>
          <p:nvPr>
            <p:ph type="title"/>
          </p:nvPr>
        </p:nvSpPr>
        <p:spPr>
          <a:xfrm>
            <a:off x="857250" y="213360"/>
            <a:ext cx="7406640" cy="1234440"/>
          </a:xfrm>
        </p:spPr>
        <p:txBody>
          <a:bodyPr>
            <a:normAutofit/>
          </a:bodyPr>
          <a:lstStyle/>
          <a:p>
            <a:pPr algn="ctr"/>
            <a:r>
              <a:rPr lang="en-US" sz="5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Short answer questions</a:t>
            </a:r>
            <a:endParaRPr lang="en-US" sz="5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5148E1-7E8B-48C3-B501-B02C56590A09}"/>
              </a:ext>
            </a:extLst>
          </p:cNvPr>
          <p:cNvSpPr>
            <a:spLocks noGrp="1"/>
          </p:cNvSpPr>
          <p:nvPr>
            <p:ph idx="1"/>
          </p:nvPr>
        </p:nvSpPr>
        <p:spPr>
          <a:xfrm>
            <a:off x="857251" y="1447800"/>
            <a:ext cx="7404653" cy="4648200"/>
          </a:xfrm>
        </p:spPr>
        <p:txBody>
          <a:bodyPr/>
          <a:lstStyle/>
          <a:p>
            <a:pPr algn="ctr" rtl="0"/>
            <a:r>
              <a:rPr lang="en-US" sz="3200" b="1" dirty="0">
                <a:solidFill>
                  <a:srgbClr val="FF0000"/>
                </a:solidFill>
                <a:latin typeface="Baskerville Old Face" pitchFamily="18" charset="0"/>
              </a:rPr>
              <a:t>Two questions format</a:t>
            </a:r>
          </a:p>
          <a:p>
            <a:pPr marL="34290" indent="0" algn="ctr">
              <a:buNone/>
            </a:pPr>
            <a:endParaRPr lang="en-US" dirty="0">
              <a:latin typeface="Baskerville Old Face" pitchFamily="18" charset="0"/>
            </a:endParaRPr>
          </a:p>
        </p:txBody>
      </p:sp>
      <p:sp>
        <p:nvSpPr>
          <p:cNvPr id="6" name="Rectangle: Rounded Corners 5">
            <a:extLst>
              <a:ext uri="{FF2B5EF4-FFF2-40B4-BE49-F238E27FC236}">
                <a16:creationId xmlns:a16="http://schemas.microsoft.com/office/drawing/2014/main" id="{D8665FAE-B4DB-43B0-AAEE-BD0E12EE8C3C}"/>
              </a:ext>
            </a:extLst>
          </p:cNvPr>
          <p:cNvSpPr/>
          <p:nvPr/>
        </p:nvSpPr>
        <p:spPr>
          <a:xfrm>
            <a:off x="197710" y="4123536"/>
            <a:ext cx="3962400" cy="2144998"/>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tx1"/>
                </a:solidFill>
                <a:latin typeface="Times New Roman" panose="02020603050405020304" pitchFamily="18" charset="0"/>
                <a:cs typeface="Times New Roman" panose="02020603050405020304" pitchFamily="18" charset="0"/>
              </a:rPr>
              <a:t>A-question</a:t>
            </a:r>
          </a:p>
          <a:p>
            <a:r>
              <a:rPr lang="en-US" sz="2400" b="1" dirty="0">
                <a:solidFill>
                  <a:schemeClr val="tx1"/>
                </a:solidFill>
                <a:latin typeface="Times New Roman" panose="02020603050405020304" pitchFamily="18" charset="0"/>
                <a:cs typeface="Times New Roman" panose="02020603050405020304" pitchFamily="18" charset="0"/>
              </a:rPr>
              <a:t>that students answer in a </a:t>
            </a:r>
            <a:r>
              <a:rPr lang="en-US" sz="2400" b="1" u="sng" dirty="0">
                <a:solidFill>
                  <a:srgbClr val="FF0000"/>
                </a:solidFill>
                <a:latin typeface="Times New Roman" panose="02020603050405020304" pitchFamily="18" charset="0"/>
                <a:cs typeface="Times New Roman" panose="02020603050405020304" pitchFamily="18" charset="0"/>
              </a:rPr>
              <a:t>few words or phrases </a:t>
            </a:r>
          </a:p>
        </p:txBody>
      </p:sp>
      <p:sp>
        <p:nvSpPr>
          <p:cNvPr id="7" name="Rectangle: Rounded Corners 6">
            <a:extLst>
              <a:ext uri="{FF2B5EF4-FFF2-40B4-BE49-F238E27FC236}">
                <a16:creationId xmlns:a16="http://schemas.microsoft.com/office/drawing/2014/main" id="{1958FB2F-64BD-42E2-9633-D60984C28EAD}"/>
              </a:ext>
            </a:extLst>
          </p:cNvPr>
          <p:cNvSpPr/>
          <p:nvPr/>
        </p:nvSpPr>
        <p:spPr>
          <a:xfrm rot="10800000" flipV="1">
            <a:off x="4535883" y="4103402"/>
            <a:ext cx="4117560" cy="214499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u="sng" dirty="0">
                <a:solidFill>
                  <a:schemeClr val="tx1"/>
                </a:solidFill>
                <a:latin typeface="Times New Roman" panose="02020603050405020304" pitchFamily="18" charset="0"/>
                <a:cs typeface="Times New Roman" panose="02020603050405020304" pitchFamily="18" charset="0"/>
              </a:rPr>
              <a:t>B-Completion or fill in the blank</a:t>
            </a:r>
            <a:r>
              <a:rPr lang="en-US" sz="2000" b="1" dirty="0">
                <a:solidFill>
                  <a:schemeClr val="tx1"/>
                </a:solidFill>
                <a:latin typeface="Times New Roman" panose="02020603050405020304" pitchFamily="18" charset="0"/>
                <a:cs typeface="Times New Roman" panose="02020603050405020304" pitchFamily="18" charset="0"/>
              </a:rPr>
              <a:t>,</a:t>
            </a:r>
            <a:r>
              <a:rPr lang="en-US" sz="2000" b="1" dirty="0">
                <a:solidFill>
                  <a:schemeClr val="tx1"/>
                </a:solidFill>
                <a:latin typeface="Arial" panose="020B0604020202020204" pitchFamily="34" charset="0"/>
              </a:rPr>
              <a:t> </a:t>
            </a:r>
            <a:r>
              <a:rPr lang="en-US" sz="2000" b="1" dirty="0">
                <a:solidFill>
                  <a:schemeClr val="tx1"/>
                </a:solidFill>
                <a:latin typeface="Times New Roman" panose="02020603050405020304" pitchFamily="18" charset="0"/>
                <a:cs typeface="Times New Roman" panose="02020603050405020304" pitchFamily="18" charset="0"/>
              </a:rPr>
              <a:t>students are given an incomplete sentence that they complete by </a:t>
            </a:r>
            <a:r>
              <a:rPr lang="en-US" sz="2000" b="1" u="sng" dirty="0">
                <a:solidFill>
                  <a:srgbClr val="FF0000"/>
                </a:solidFill>
                <a:latin typeface="Times New Roman" panose="02020603050405020304" pitchFamily="18" charset="0"/>
                <a:cs typeface="Times New Roman" panose="02020603050405020304" pitchFamily="18" charset="0"/>
              </a:rPr>
              <a:t>inserting a word or words in the blank space</a:t>
            </a:r>
            <a:endParaRPr lang="en-US" sz="2000" b="1" u="sng" dirty="0">
              <a:solidFill>
                <a:srgbClr val="FF0000"/>
              </a:solidFill>
            </a:endParaRPr>
          </a:p>
        </p:txBody>
      </p:sp>
      <p:cxnSp>
        <p:nvCxnSpPr>
          <p:cNvPr id="9" name="Straight Arrow Connector 8">
            <a:extLst>
              <a:ext uri="{FF2B5EF4-FFF2-40B4-BE49-F238E27FC236}">
                <a16:creationId xmlns:a16="http://schemas.microsoft.com/office/drawing/2014/main" id="{3E378685-C5B9-481D-AA4F-34BAA0B63CC2}"/>
              </a:ext>
            </a:extLst>
          </p:cNvPr>
          <p:cNvCxnSpPr>
            <a:cxnSpLocks/>
          </p:cNvCxnSpPr>
          <p:nvPr/>
        </p:nvCxnSpPr>
        <p:spPr>
          <a:xfrm>
            <a:off x="4535884" y="2266014"/>
            <a:ext cx="2209799" cy="175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74D2C94-7A4E-4E41-AEBF-1997C9470F17}"/>
              </a:ext>
            </a:extLst>
          </p:cNvPr>
          <p:cNvCxnSpPr>
            <a:cxnSpLocks/>
          </p:cNvCxnSpPr>
          <p:nvPr/>
        </p:nvCxnSpPr>
        <p:spPr>
          <a:xfrm flipH="1">
            <a:off x="2590800" y="2302864"/>
            <a:ext cx="1968778" cy="171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B019CF62-5F37-40DF-B4EB-E228B18A1254}" type="datetime1">
              <a:rPr lang="en-US" smtClean="0"/>
              <a:t>3/13/2025</a:t>
            </a:fld>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9223558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534400" cy="6019800"/>
          </a:xfrm>
        </p:spPr>
        <p:txBody>
          <a:bodyPr>
            <a:normAutofit lnSpcReduction="10000"/>
          </a:bodyPr>
          <a:lstStyle/>
          <a:p>
            <a:pPr marL="0" marR="0" algn="just">
              <a:lnSpc>
                <a:spcPct val="115000"/>
              </a:lnSpc>
              <a:spcBef>
                <a:spcPts val="0"/>
              </a:spcBef>
              <a:spcAft>
                <a:spcPts val="1000"/>
              </a:spcAft>
            </a:pPr>
            <a:r>
              <a:rPr lang="en-US" sz="2800" dirty="0">
                <a:latin typeface="Times New Roman" panose="02020603050405020304" pitchFamily="18" charset="0"/>
                <a:ea typeface="Calibri"/>
                <a:cs typeface="Times New Roman" panose="02020603050405020304" pitchFamily="18" charset="0"/>
              </a:rPr>
              <a:t>Helps in </a:t>
            </a:r>
            <a:r>
              <a:rPr lang="en-US" sz="2800" dirty="0">
                <a:solidFill>
                  <a:srgbClr val="FF0000"/>
                </a:solidFill>
                <a:latin typeface="Times New Roman" panose="02020603050405020304" pitchFamily="18" charset="0"/>
                <a:ea typeface="Calibri"/>
                <a:cs typeface="Times New Roman" panose="02020603050405020304" pitchFamily="18" charset="0"/>
              </a:rPr>
              <a:t>Performance Evaluation</a:t>
            </a:r>
            <a:r>
              <a:rPr lang="en-US" sz="2800" dirty="0">
                <a:latin typeface="Times New Roman" panose="02020603050405020304" pitchFamily="18" charset="0"/>
                <a:ea typeface="Calibri"/>
                <a:cs typeface="Times New Roman" panose="02020603050405020304" pitchFamily="18" charset="0"/>
              </a:rPr>
              <a:t>, AI empowers teachers to monitor the behaviors of their learners and the differences in their scores over a specific time. </a:t>
            </a:r>
          </a:p>
          <a:p>
            <a:pPr marL="0" marR="0" algn="just">
              <a:lnSpc>
                <a:spcPct val="115000"/>
              </a:lnSpc>
              <a:spcBef>
                <a:spcPts val="0"/>
              </a:spcBef>
              <a:spcAft>
                <a:spcPts val="1000"/>
              </a:spcAft>
            </a:pPr>
            <a:r>
              <a:rPr lang="en-US" sz="2800" dirty="0">
                <a:latin typeface="Times New Roman" panose="02020603050405020304" pitchFamily="18" charset="0"/>
                <a:ea typeface="Calibri"/>
                <a:cs typeface="Times New Roman" panose="02020603050405020304" pitchFamily="18" charset="0"/>
              </a:rPr>
              <a:t>This comparative analysis is achievable using advanced data management techniques in </a:t>
            </a:r>
            <a:r>
              <a:rPr lang="en-US" sz="2800" dirty="0">
                <a:solidFill>
                  <a:srgbClr val="FF0000"/>
                </a:solidFill>
                <a:latin typeface="Times New Roman" panose="02020603050405020304" pitchFamily="18" charset="0"/>
                <a:ea typeface="Calibri"/>
                <a:cs typeface="Times New Roman" panose="02020603050405020304" pitchFamily="18" charset="0"/>
              </a:rPr>
              <a:t>performance appraisal systems.</a:t>
            </a:r>
          </a:p>
          <a:p>
            <a:pPr marL="0" marR="0" algn="just">
              <a:lnSpc>
                <a:spcPct val="115000"/>
              </a:lnSpc>
              <a:spcBef>
                <a:spcPts val="0"/>
              </a:spcBef>
              <a:spcAft>
                <a:spcPts val="1000"/>
              </a:spcAft>
            </a:pPr>
            <a:r>
              <a:rPr lang="en-US" sz="2800" dirty="0">
                <a:latin typeface="Times New Roman" panose="02020603050405020304" pitchFamily="18" charset="0"/>
                <a:ea typeface="Calibri"/>
                <a:cs typeface="Times New Roman" panose="02020603050405020304" pitchFamily="18" charset="0"/>
              </a:rPr>
              <a:t>AI helps teachers to understand students’ </a:t>
            </a:r>
            <a:r>
              <a:rPr lang="en-US" sz="2800" dirty="0">
                <a:solidFill>
                  <a:srgbClr val="FF0000"/>
                </a:solidFill>
                <a:latin typeface="Times New Roman" panose="02020603050405020304" pitchFamily="18" charset="0"/>
                <a:ea typeface="Calibri"/>
                <a:cs typeface="Times New Roman" panose="02020603050405020304" pitchFamily="18" charset="0"/>
              </a:rPr>
              <a:t>learning patterns </a:t>
            </a:r>
            <a:r>
              <a:rPr lang="en-US" sz="2800" dirty="0">
                <a:latin typeface="Times New Roman" panose="02020603050405020304" pitchFamily="18" charset="0"/>
                <a:ea typeface="Calibri"/>
                <a:cs typeface="Times New Roman" panose="02020603050405020304" pitchFamily="18" charset="0"/>
              </a:rPr>
              <a:t>and the correlation between these configurations with the individual understanding of learning concepts.</a:t>
            </a:r>
          </a:p>
          <a:p>
            <a:pPr marL="0" marR="0" algn="just">
              <a:lnSpc>
                <a:spcPct val="115000"/>
              </a:lnSpc>
              <a:spcBef>
                <a:spcPts val="0"/>
              </a:spcBef>
              <a:spcAft>
                <a:spcPts val="1000"/>
              </a:spcAft>
            </a:pPr>
            <a:r>
              <a:rPr lang="en-US" sz="2800" dirty="0">
                <a:latin typeface="Times New Roman" panose="02020603050405020304" pitchFamily="18" charset="0"/>
                <a:ea typeface="Calibri"/>
                <a:cs typeface="Times New Roman" panose="02020603050405020304" pitchFamily="18" charset="0"/>
              </a:rPr>
              <a:t> AI empowers teachers to redesign their learning programs to </a:t>
            </a:r>
            <a:r>
              <a:rPr lang="en-US" sz="2800" dirty="0">
                <a:solidFill>
                  <a:srgbClr val="FF0000"/>
                </a:solidFill>
                <a:latin typeface="Times New Roman" panose="02020603050405020304" pitchFamily="18" charset="0"/>
                <a:ea typeface="Calibri"/>
                <a:cs typeface="Times New Roman" panose="02020603050405020304" pitchFamily="18" charset="0"/>
              </a:rPr>
              <a:t>fill the gaps </a:t>
            </a:r>
            <a:r>
              <a:rPr lang="en-US" sz="2800" dirty="0">
                <a:latin typeface="Times New Roman" panose="02020603050405020304" pitchFamily="18" charset="0"/>
                <a:ea typeface="Calibri"/>
                <a:cs typeface="Times New Roman" panose="02020603050405020304" pitchFamily="18" charset="0"/>
              </a:rPr>
              <a:t>identified in the performance assessments.</a:t>
            </a:r>
          </a:p>
          <a:p>
            <a:endParaRPr lang="en-US" dirty="0"/>
          </a:p>
        </p:txBody>
      </p:sp>
      <p:sp>
        <p:nvSpPr>
          <p:cNvPr id="2" name="Date Placeholder 1"/>
          <p:cNvSpPr>
            <a:spLocks noGrp="1"/>
          </p:cNvSpPr>
          <p:nvPr>
            <p:ph type="dt" sz="half" idx="10"/>
          </p:nvPr>
        </p:nvSpPr>
        <p:spPr/>
        <p:txBody>
          <a:bodyPr/>
          <a:lstStyle/>
          <a:p>
            <a:fld id="{DF945B95-2172-4B44-B554-179A3D4F5651}"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100</a:t>
            </a:fld>
            <a:endParaRPr lang="en-US"/>
          </a:p>
        </p:txBody>
      </p:sp>
    </p:spTree>
    <p:extLst>
      <p:ext uri="{BB962C8B-B14F-4D97-AF65-F5344CB8AC3E}">
        <p14:creationId xmlns:p14="http://schemas.microsoft.com/office/powerpoint/2010/main" val="31898464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D2533C"/>
                </a:solidFill>
              </a:rPr>
              <a:t>The Impact of AI on Students</a:t>
            </a:r>
            <a:br>
              <a:rPr lang="en-US" b="1" dirty="0">
                <a:solidFill>
                  <a:srgbClr val="D2533C"/>
                </a:solidFill>
              </a:rPr>
            </a:br>
            <a:endParaRPr lang="en-US" dirty="0"/>
          </a:p>
        </p:txBody>
      </p:sp>
      <p:sp>
        <p:nvSpPr>
          <p:cNvPr id="3" name="Content Placeholder 2"/>
          <p:cNvSpPr>
            <a:spLocks noGrp="1"/>
          </p:cNvSpPr>
          <p:nvPr>
            <p:ph idx="1"/>
          </p:nvPr>
        </p:nvSpPr>
        <p:spPr>
          <a:xfrm>
            <a:off x="228600" y="1143000"/>
            <a:ext cx="8763000" cy="5334000"/>
          </a:xfrm>
        </p:spPr>
        <p:txBody>
          <a:bodyPr>
            <a:normAutofit/>
          </a:bodyPr>
          <a:lstStyle/>
          <a:p>
            <a:pPr marL="342900" lvl="0" indent="-342900" algn="just">
              <a:lnSpc>
                <a:spcPct val="115000"/>
              </a:lnSpc>
              <a:spcBef>
                <a:spcPts val="0"/>
              </a:spcBef>
              <a:buFont typeface="Symbol"/>
              <a:buChar char=""/>
            </a:pPr>
            <a:r>
              <a:rPr lang="en-US" dirty="0">
                <a:latin typeface="Times New Roman" panose="02020603050405020304" pitchFamily="18" charset="0"/>
                <a:ea typeface="Calibri"/>
                <a:cs typeface="Times New Roman" panose="02020603050405020304" pitchFamily="18" charset="0"/>
              </a:rPr>
              <a:t>AI is </a:t>
            </a:r>
            <a:r>
              <a:rPr lang="en-US" dirty="0">
                <a:solidFill>
                  <a:srgbClr val="FF0000"/>
                </a:solidFill>
                <a:latin typeface="Times New Roman" panose="02020603050405020304" pitchFamily="18" charset="0"/>
                <a:ea typeface="Calibri"/>
                <a:cs typeface="Times New Roman" panose="02020603050405020304" pitchFamily="18" charset="0"/>
              </a:rPr>
              <a:t>like grammar checkers and style editors </a:t>
            </a:r>
            <a:r>
              <a:rPr lang="en-US" dirty="0">
                <a:latin typeface="Times New Roman" panose="02020603050405020304" pitchFamily="18" charset="0"/>
                <a:ea typeface="Calibri"/>
                <a:cs typeface="Times New Roman" panose="02020603050405020304" pitchFamily="18" charset="0"/>
              </a:rPr>
              <a:t>can quickly identify and correct errors, enhancing the overall quality of an essay. </a:t>
            </a:r>
          </a:p>
          <a:p>
            <a:pPr marL="342900" marR="0" lvl="0" indent="-342900" algn="just">
              <a:lnSpc>
                <a:spcPct val="115000"/>
              </a:lnSpc>
              <a:spcBef>
                <a:spcPts val="0"/>
              </a:spcBef>
              <a:spcAft>
                <a:spcPts val="0"/>
              </a:spcAft>
              <a:buFont typeface="Symbol"/>
              <a:buChar char=""/>
            </a:pPr>
            <a:r>
              <a:rPr lang="en-US" dirty="0">
                <a:latin typeface="Times New Roman" panose="02020603050405020304" pitchFamily="18" charset="0"/>
                <a:ea typeface="Calibri"/>
                <a:cs typeface="Times New Roman" panose="02020603050405020304" pitchFamily="18" charset="0"/>
              </a:rPr>
              <a:t>provides suggestions for improving </a:t>
            </a:r>
            <a:r>
              <a:rPr lang="en-US" dirty="0">
                <a:solidFill>
                  <a:srgbClr val="FF0000"/>
                </a:solidFill>
                <a:latin typeface="Times New Roman" panose="02020603050405020304" pitchFamily="18" charset="0"/>
                <a:ea typeface="Calibri"/>
                <a:cs typeface="Times New Roman" panose="02020603050405020304" pitchFamily="18" charset="0"/>
              </a:rPr>
              <a:t>grammar, punctuation, and writing style</a:t>
            </a:r>
            <a:r>
              <a:rPr lang="en-US" dirty="0">
                <a:latin typeface="Times New Roman" panose="02020603050405020304" pitchFamily="18" charset="0"/>
                <a:ea typeface="Calibri"/>
                <a:cs typeface="Times New Roman" panose="02020603050405020304" pitchFamily="18" charset="0"/>
              </a:rPr>
              <a:t>, this help students produce professional-quality essays by identifying and correcting common mistakes.</a:t>
            </a:r>
          </a:p>
          <a:p>
            <a:pPr marL="342900" marR="0" lvl="0" indent="-342900" algn="just">
              <a:lnSpc>
                <a:spcPct val="115000"/>
              </a:lnSpc>
              <a:spcBef>
                <a:spcPts val="0"/>
              </a:spcBef>
              <a:spcAft>
                <a:spcPts val="0"/>
              </a:spcAft>
              <a:buFont typeface="Symbol"/>
              <a:buChar char=""/>
            </a:pPr>
            <a:r>
              <a:rPr lang="en-US" dirty="0">
                <a:latin typeface="Times New Roman" panose="02020603050405020304" pitchFamily="18" charset="0"/>
                <a:ea typeface="Calibri"/>
                <a:cs typeface="Times New Roman" panose="02020603050405020304" pitchFamily="18" charset="0"/>
              </a:rPr>
              <a:t>Offers </a:t>
            </a:r>
            <a:r>
              <a:rPr lang="en-US" dirty="0">
                <a:solidFill>
                  <a:srgbClr val="FF0000"/>
                </a:solidFill>
                <a:latin typeface="Times New Roman" panose="02020603050405020304" pitchFamily="18" charset="0"/>
                <a:ea typeface="Calibri"/>
                <a:cs typeface="Times New Roman" panose="02020603050405020304" pitchFamily="18" charset="0"/>
              </a:rPr>
              <a:t>immediate feedback</a:t>
            </a:r>
            <a:r>
              <a:rPr lang="en-US" dirty="0">
                <a:latin typeface="Times New Roman" panose="02020603050405020304" pitchFamily="18" charset="0"/>
                <a:ea typeface="Calibri"/>
                <a:cs typeface="Times New Roman" panose="02020603050405020304" pitchFamily="18" charset="0"/>
              </a:rPr>
              <a:t> on writing, highlighting areas that need improvement.</a:t>
            </a:r>
          </a:p>
          <a:p>
            <a:pPr marL="342900" marR="0" lvl="0" indent="-342900" algn="just">
              <a:lnSpc>
                <a:spcPct val="115000"/>
              </a:lnSpc>
              <a:spcBef>
                <a:spcPts val="0"/>
              </a:spcBef>
              <a:spcAft>
                <a:spcPts val="0"/>
              </a:spcAft>
              <a:buFont typeface="Symbol"/>
              <a:buChar char=""/>
            </a:pPr>
            <a:r>
              <a:rPr lang="en-US" dirty="0">
                <a:latin typeface="Times New Roman" panose="02020603050405020304" pitchFamily="18" charset="0"/>
                <a:ea typeface="Calibri"/>
                <a:cs typeface="Times New Roman" panose="02020603050405020304" pitchFamily="18" charset="0"/>
              </a:rPr>
              <a:t>AI can </a:t>
            </a:r>
            <a:r>
              <a:rPr lang="en-US" dirty="0">
                <a:solidFill>
                  <a:srgbClr val="FF0000"/>
                </a:solidFill>
                <a:latin typeface="Times New Roman" panose="02020603050405020304" pitchFamily="18" charset="0"/>
                <a:ea typeface="Calibri"/>
                <a:cs typeface="Times New Roman" panose="02020603050405020304" pitchFamily="18" charset="0"/>
              </a:rPr>
              <a:t>analyze a student’s writing patterns </a:t>
            </a:r>
            <a:r>
              <a:rPr lang="en-US" dirty="0">
                <a:latin typeface="Times New Roman" panose="02020603050405020304" pitchFamily="18" charset="0"/>
                <a:ea typeface="Calibri"/>
                <a:cs typeface="Times New Roman" panose="02020603050405020304" pitchFamily="18" charset="0"/>
              </a:rPr>
              <a:t>and provide personalized recommendations for improvement according to their weaknesses in their writing.</a:t>
            </a:r>
          </a:p>
          <a:p>
            <a:pPr marL="342900" marR="0" lvl="0" indent="-342900" algn="just">
              <a:lnSpc>
                <a:spcPct val="115000"/>
              </a:lnSpc>
              <a:spcBef>
                <a:spcPts val="0"/>
              </a:spcBef>
              <a:spcAft>
                <a:spcPts val="1000"/>
              </a:spcAft>
              <a:buFont typeface="Symbol"/>
              <a:buChar char=""/>
            </a:pPr>
            <a:r>
              <a:rPr lang="en-US" dirty="0">
                <a:latin typeface="Times New Roman" panose="02020603050405020304" pitchFamily="18" charset="0"/>
                <a:ea typeface="Calibri"/>
                <a:cs typeface="Times New Roman" panose="02020603050405020304" pitchFamily="18" charset="0"/>
              </a:rPr>
              <a:t>Assist students with </a:t>
            </a:r>
            <a:r>
              <a:rPr lang="en-US" dirty="0">
                <a:solidFill>
                  <a:srgbClr val="FF0000"/>
                </a:solidFill>
                <a:latin typeface="Times New Roman" panose="02020603050405020304" pitchFamily="18" charset="0"/>
                <a:ea typeface="Calibri"/>
                <a:cs typeface="Times New Roman" panose="02020603050405020304" pitchFamily="18" charset="0"/>
              </a:rPr>
              <a:t>disabilities,</a:t>
            </a:r>
            <a:r>
              <a:rPr lang="en-US" dirty="0">
                <a:latin typeface="Times New Roman" panose="02020603050405020304" pitchFamily="18" charset="0"/>
                <a:ea typeface="Calibri"/>
                <a:cs typeface="Times New Roman" panose="02020603050405020304" pitchFamily="18" charset="0"/>
              </a:rPr>
              <a:t> such as dyslexia, by providing tailored support that enhances their writing capabilities.</a:t>
            </a:r>
          </a:p>
          <a:p>
            <a:endParaRPr lang="en-US" dirty="0"/>
          </a:p>
        </p:txBody>
      </p:sp>
      <p:sp>
        <p:nvSpPr>
          <p:cNvPr id="6" name="Date Placeholder 5"/>
          <p:cNvSpPr>
            <a:spLocks noGrp="1"/>
          </p:cNvSpPr>
          <p:nvPr>
            <p:ph type="dt" sz="half" idx="10"/>
          </p:nvPr>
        </p:nvSpPr>
        <p:spPr/>
        <p:txBody>
          <a:bodyPr/>
          <a:lstStyle/>
          <a:p>
            <a:fld id="{7A07FA0C-1B7D-41C4-97D2-CFDBF54D70C6}"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101</a:t>
            </a:fld>
            <a:endParaRPr lang="en-US"/>
          </a:p>
        </p:txBody>
      </p:sp>
    </p:spTree>
    <p:extLst>
      <p:ext uri="{BB962C8B-B14F-4D97-AF65-F5344CB8AC3E}">
        <p14:creationId xmlns:p14="http://schemas.microsoft.com/office/powerpoint/2010/main" val="29930005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6019800"/>
          </a:xfrm>
        </p:spPr>
        <p:txBody>
          <a:bodyPr>
            <a:normAutofit/>
          </a:bodyPr>
          <a:lstStyle/>
          <a:p>
            <a:pPr algn="just"/>
            <a:r>
              <a:rPr lang="en-GB" sz="2800" dirty="0">
                <a:latin typeface="Times New Roman" panose="02020603050405020304" pitchFamily="18" charset="0"/>
                <a:cs typeface="Times New Roman" panose="02020603050405020304" pitchFamily="18" charset="0"/>
              </a:rPr>
              <a:t>Using of virtual reality in learning gives opportunity for students to </a:t>
            </a:r>
            <a:r>
              <a:rPr lang="en-GB" sz="2800" dirty="0">
                <a:solidFill>
                  <a:srgbClr val="FF0000"/>
                </a:solidFill>
                <a:latin typeface="Times New Roman" panose="02020603050405020304" pitchFamily="18" charset="0"/>
                <a:cs typeface="Times New Roman" panose="02020603050405020304" pitchFamily="18" charset="0"/>
              </a:rPr>
              <a:t>learn at their pace</a:t>
            </a:r>
            <a:r>
              <a:rPr lang="en-GB" sz="2800" dirty="0">
                <a:latin typeface="Times New Roman" panose="02020603050405020304" pitchFamily="18" charset="0"/>
                <a:cs typeface="Times New Roman" panose="02020603050405020304" pitchFamily="18" charset="0"/>
              </a:rPr>
              <a:t>.</a:t>
            </a:r>
          </a:p>
          <a:p>
            <a:pPr algn="just"/>
            <a:r>
              <a:rPr lang="en-GB" sz="2800" dirty="0">
                <a:latin typeface="Times New Roman" panose="02020603050405020304" pitchFamily="18" charset="0"/>
                <a:cs typeface="Times New Roman" panose="02020603050405020304" pitchFamily="18" charset="0"/>
              </a:rPr>
              <a:t>AI in learning has allowed for the customization of </a:t>
            </a:r>
            <a:r>
              <a:rPr lang="en-GB" sz="2800" dirty="0">
                <a:solidFill>
                  <a:srgbClr val="FF0000"/>
                </a:solidFill>
                <a:latin typeface="Times New Roman" panose="02020603050405020304" pitchFamily="18" charset="0"/>
                <a:cs typeface="Times New Roman" panose="02020603050405020304" pitchFamily="18" charset="0"/>
              </a:rPr>
              <a:t>learning styles </a:t>
            </a:r>
            <a:r>
              <a:rPr lang="en-GB" sz="2800" dirty="0">
                <a:latin typeface="Times New Roman" panose="02020603050405020304" pitchFamily="18" charset="0"/>
                <a:cs typeface="Times New Roman" panose="02020603050405020304" pitchFamily="18" charset="0"/>
              </a:rPr>
              <a:t>to </a:t>
            </a:r>
            <a:r>
              <a:rPr lang="en-GB" sz="2800" dirty="0">
                <a:solidFill>
                  <a:srgbClr val="FF0000"/>
                </a:solidFill>
                <a:latin typeface="Times New Roman" panose="02020603050405020304" pitchFamily="18" charset="0"/>
                <a:cs typeface="Times New Roman" panose="02020603050405020304" pitchFamily="18" charset="0"/>
              </a:rPr>
              <a:t>improve students’ attention and involvement </a:t>
            </a:r>
            <a:r>
              <a:rPr lang="en-GB" sz="2800" dirty="0">
                <a:latin typeface="Times New Roman" panose="02020603050405020304" pitchFamily="18" charset="0"/>
                <a:cs typeface="Times New Roman" panose="02020603050405020304" pitchFamily="18" charset="0"/>
              </a:rPr>
              <a:t>in learning.</a:t>
            </a:r>
          </a:p>
          <a:p>
            <a:pPr algn="just"/>
            <a:r>
              <a:rPr lang="en-GB" sz="2800" dirty="0">
                <a:solidFill>
                  <a:srgbClr val="FF0000"/>
                </a:solidFill>
                <a:latin typeface="Times New Roman" panose="02020603050405020304" pitchFamily="18" charset="0"/>
                <a:cs typeface="Times New Roman" panose="02020603050405020304" pitchFamily="18" charset="0"/>
              </a:rPr>
              <a:t>Personalizing education </a:t>
            </a:r>
            <a:r>
              <a:rPr lang="en-GB" sz="2800" dirty="0">
                <a:latin typeface="Times New Roman" panose="02020603050405020304" pitchFamily="18" charset="0"/>
                <a:cs typeface="Times New Roman" panose="02020603050405020304" pitchFamily="18" charset="0"/>
              </a:rPr>
              <a:t>activities to suit different learning styles and competencies. </a:t>
            </a:r>
          </a:p>
          <a:p>
            <a:pPr algn="just"/>
            <a:r>
              <a:rPr lang="en-GB" sz="2800" dirty="0">
                <a:latin typeface="Times New Roman" panose="02020603050405020304" pitchFamily="18" charset="0"/>
                <a:cs typeface="Times New Roman" panose="02020603050405020304" pitchFamily="18" charset="0"/>
              </a:rPr>
              <a:t>Increases levels of </a:t>
            </a:r>
            <a:r>
              <a:rPr lang="en-GB" sz="2800" dirty="0">
                <a:solidFill>
                  <a:srgbClr val="FF0000"/>
                </a:solidFill>
                <a:latin typeface="Times New Roman" panose="02020603050405020304" pitchFamily="18" charset="0"/>
                <a:cs typeface="Times New Roman" panose="02020603050405020304" pitchFamily="18" charset="0"/>
              </a:rPr>
              <a:t>engagement with teachers</a:t>
            </a:r>
            <a:r>
              <a:rPr lang="en-GB" sz="2800" dirty="0">
                <a:latin typeface="Times New Roman" panose="02020603050405020304" pitchFamily="18" charset="0"/>
                <a:cs typeface="Times New Roman" panose="02020603050405020304" pitchFamily="18" charset="0"/>
              </a:rPr>
              <a:t>, improved knowledge retention, and increased motivation to study. </a:t>
            </a:r>
          </a:p>
          <a:p>
            <a:pPr algn="just"/>
            <a:r>
              <a:rPr lang="en-GB" sz="2800" dirty="0">
                <a:latin typeface="Times New Roman" panose="02020603050405020304" pitchFamily="18" charset="0"/>
                <a:cs typeface="Times New Roman" panose="02020603050405020304" pitchFamily="18" charset="0"/>
              </a:rPr>
              <a:t>AI enriches students’ learning experiences. AI shares the promise of expanding educational opportunities for people </a:t>
            </a:r>
            <a:r>
              <a:rPr lang="en-GB" sz="2800" dirty="0">
                <a:solidFill>
                  <a:srgbClr val="FF0000"/>
                </a:solidFill>
                <a:latin typeface="Times New Roman" panose="02020603050405020304" pitchFamily="18" charset="0"/>
                <a:cs typeface="Times New Roman" panose="02020603050405020304" pitchFamily="18" charset="0"/>
              </a:rPr>
              <a:t>unable to access learning opportunities</a:t>
            </a:r>
            <a:r>
              <a:rPr lang="en-GB" sz="2800" dirty="0">
                <a:latin typeface="Times New Roman" panose="02020603050405020304" pitchFamily="18" charset="0"/>
                <a:cs typeface="Times New Roman" panose="02020603050405020304" pitchFamily="18" charset="0"/>
              </a:rPr>
              <a:t>. </a:t>
            </a:r>
            <a:endParaRPr lang="en-GB" sz="2800"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2" name="Date Placeholder 1"/>
          <p:cNvSpPr>
            <a:spLocks noGrp="1"/>
          </p:cNvSpPr>
          <p:nvPr>
            <p:ph type="dt" sz="half" idx="10"/>
          </p:nvPr>
        </p:nvSpPr>
        <p:spPr/>
        <p:txBody>
          <a:bodyPr/>
          <a:lstStyle/>
          <a:p>
            <a:fld id="{C493A19F-CF49-4EBA-ABF2-FA84AD78712D}"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102</a:t>
            </a:fld>
            <a:endParaRPr lang="en-US"/>
          </a:p>
        </p:txBody>
      </p:sp>
    </p:spTree>
    <p:extLst>
      <p:ext uri="{BB962C8B-B14F-4D97-AF65-F5344CB8AC3E}">
        <p14:creationId xmlns:p14="http://schemas.microsoft.com/office/powerpoint/2010/main" val="27527188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3425" y="822324"/>
            <a:ext cx="5722018" cy="694407"/>
          </a:xfrm>
        </p:spPr>
        <p:txBody>
          <a:bodyPr>
            <a:normAutofit fontScale="90000"/>
          </a:bodyPr>
          <a:lstStyle/>
          <a:p>
            <a:pPr algn="ctr"/>
            <a:r>
              <a:rPr lang="en-US" altLang="ru-RU" sz="4011" b="1" dirty="0">
                <a:effectLst>
                  <a:outerShdw blurRad="38100" dist="38100" dir="2700000" algn="tl">
                    <a:srgbClr val="000000">
                      <a:alpha val="43137"/>
                    </a:srgbClr>
                  </a:outerShdw>
                </a:effectLst>
              </a:rPr>
              <a:t> Summary</a:t>
            </a:r>
            <a:endParaRPr lang="uk-UA" altLang="ru-RU" sz="4011" b="1" dirty="0">
              <a:effectLst>
                <a:outerShdw blurRad="38100" dist="38100" dir="2700000" algn="tl">
                  <a:srgbClr val="000000">
                    <a:alpha val="43137"/>
                  </a:srgbClr>
                </a:outerShdw>
              </a:effectLst>
            </a:endParaRPr>
          </a:p>
        </p:txBody>
      </p:sp>
      <p:graphicFrame>
        <p:nvGraphicFramePr>
          <p:cNvPr id="2" name="Diagram 1">
            <a:extLst>
              <a:ext uri="{FF2B5EF4-FFF2-40B4-BE49-F238E27FC236}">
                <a16:creationId xmlns:a16="http://schemas.microsoft.com/office/drawing/2014/main" id="{7622DCA0-B0F7-2FDE-6DDE-5949897811C4}"/>
              </a:ext>
            </a:extLst>
          </p:cNvPr>
          <p:cNvGraphicFramePr/>
          <p:nvPr/>
        </p:nvGraphicFramePr>
        <p:xfrm>
          <a:off x="293856" y="1664266"/>
          <a:ext cx="8609765" cy="4117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25348BC3-0CE6-4793-92E8-84CA50DA97A1}" type="datetime1">
              <a:rPr lang="en-US" smtClean="0"/>
              <a:t>3/13/2025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103</a:t>
            </a:fld>
            <a:endParaRPr lang="en-US"/>
          </a:p>
        </p:txBody>
      </p:sp>
    </p:spTree>
    <p:extLst>
      <p:ext uri="{BB962C8B-B14F-4D97-AF65-F5344CB8AC3E}">
        <p14:creationId xmlns:p14="http://schemas.microsoft.com/office/powerpoint/2010/main" val="25055052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3425" y="822324"/>
            <a:ext cx="5722018" cy="694407"/>
          </a:xfrm>
        </p:spPr>
        <p:txBody>
          <a:bodyPr>
            <a:normAutofit fontScale="90000"/>
          </a:bodyPr>
          <a:lstStyle/>
          <a:p>
            <a:pPr algn="ctr"/>
            <a:r>
              <a:rPr lang="en-US" altLang="ru-RU" sz="4011" b="1" dirty="0">
                <a:effectLst>
                  <a:outerShdw blurRad="38100" dist="38100" dir="2700000" algn="tl">
                    <a:srgbClr val="000000">
                      <a:alpha val="43137"/>
                    </a:srgbClr>
                  </a:outerShdw>
                </a:effectLst>
              </a:rPr>
              <a:t>Summary (Cont)</a:t>
            </a:r>
            <a:endParaRPr lang="uk-UA" altLang="ru-RU" sz="4011" b="1" dirty="0">
              <a:effectLst>
                <a:outerShdw blurRad="38100" dist="38100" dir="2700000" algn="tl">
                  <a:srgbClr val="000000">
                    <a:alpha val="43137"/>
                  </a:srgbClr>
                </a:outerShdw>
              </a:effectLst>
            </a:endParaRPr>
          </a:p>
        </p:txBody>
      </p:sp>
      <p:graphicFrame>
        <p:nvGraphicFramePr>
          <p:cNvPr id="2" name="Diagram 1">
            <a:extLst>
              <a:ext uri="{FF2B5EF4-FFF2-40B4-BE49-F238E27FC236}">
                <a16:creationId xmlns:a16="http://schemas.microsoft.com/office/drawing/2014/main" id="{C42B38B3-5781-B422-6E23-DF7B82A93AFE}"/>
              </a:ext>
            </a:extLst>
          </p:cNvPr>
          <p:cNvGraphicFramePr/>
          <p:nvPr/>
        </p:nvGraphicFramePr>
        <p:xfrm>
          <a:off x="293856" y="1664266"/>
          <a:ext cx="8609765" cy="4117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BF9B763A-354C-4988-ABA7-A44195D1EBB7}" type="datetime1">
              <a:rPr lang="en-US" smtClean="0"/>
              <a:t>3/13/2025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104</a:t>
            </a:fld>
            <a:endParaRPr lang="en-US"/>
          </a:p>
        </p:txBody>
      </p:sp>
    </p:spTree>
    <p:extLst>
      <p:ext uri="{BB962C8B-B14F-4D97-AF65-F5344CB8AC3E}">
        <p14:creationId xmlns:p14="http://schemas.microsoft.com/office/powerpoint/2010/main" val="32630507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3425" y="822324"/>
            <a:ext cx="5722018" cy="694407"/>
          </a:xfrm>
        </p:spPr>
        <p:txBody>
          <a:bodyPr>
            <a:normAutofit fontScale="90000"/>
          </a:bodyPr>
          <a:lstStyle/>
          <a:p>
            <a:pPr algn="ctr"/>
            <a:r>
              <a:rPr lang="en-US" altLang="ru-RU" sz="4011" b="1" dirty="0">
                <a:effectLst>
                  <a:outerShdw blurRad="38100" dist="38100" dir="2700000" algn="tl">
                    <a:srgbClr val="000000">
                      <a:alpha val="43137"/>
                    </a:srgbClr>
                  </a:outerShdw>
                </a:effectLst>
              </a:rPr>
              <a:t>Summary (Cont)</a:t>
            </a:r>
            <a:endParaRPr lang="uk-UA" altLang="ru-RU" sz="4011" b="1" dirty="0">
              <a:effectLst>
                <a:outerShdw blurRad="38100" dist="38100" dir="2700000" algn="tl">
                  <a:srgbClr val="000000">
                    <a:alpha val="43137"/>
                  </a:srgbClr>
                </a:outerShdw>
              </a:effectLst>
            </a:endParaRPr>
          </a:p>
        </p:txBody>
      </p:sp>
      <p:graphicFrame>
        <p:nvGraphicFramePr>
          <p:cNvPr id="2" name="Diagram 1">
            <a:extLst>
              <a:ext uri="{FF2B5EF4-FFF2-40B4-BE49-F238E27FC236}">
                <a16:creationId xmlns:a16="http://schemas.microsoft.com/office/drawing/2014/main" id="{41DDE3C7-2C3D-28B3-C1CD-6DE49C67CC5B}"/>
              </a:ext>
            </a:extLst>
          </p:cNvPr>
          <p:cNvGraphicFramePr/>
          <p:nvPr/>
        </p:nvGraphicFramePr>
        <p:xfrm>
          <a:off x="293856" y="1664266"/>
          <a:ext cx="8609765" cy="4117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2955C1C2-446E-4349-9D29-15D98C8E75AF}" type="datetime1">
              <a:rPr lang="en-US" smtClean="0"/>
              <a:t>3/13/2025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105</a:t>
            </a:fld>
            <a:endParaRPr lang="en-US"/>
          </a:p>
        </p:txBody>
      </p:sp>
    </p:spTree>
    <p:extLst>
      <p:ext uri="{BB962C8B-B14F-4D97-AF65-F5344CB8AC3E}">
        <p14:creationId xmlns:p14="http://schemas.microsoft.com/office/powerpoint/2010/main" val="30039631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3425" y="822324"/>
            <a:ext cx="5722018" cy="694407"/>
          </a:xfrm>
        </p:spPr>
        <p:txBody>
          <a:bodyPr>
            <a:normAutofit fontScale="90000"/>
          </a:bodyPr>
          <a:lstStyle/>
          <a:p>
            <a:pPr algn="ctr"/>
            <a:r>
              <a:rPr lang="en-US" altLang="ru-RU" sz="4011" b="1" dirty="0">
                <a:effectLst>
                  <a:outerShdw blurRad="38100" dist="38100" dir="2700000" algn="tl">
                    <a:srgbClr val="000000">
                      <a:alpha val="43137"/>
                    </a:srgbClr>
                  </a:outerShdw>
                </a:effectLst>
              </a:rPr>
              <a:t>Summary (Cont)</a:t>
            </a:r>
            <a:endParaRPr lang="uk-UA" altLang="ru-RU" sz="4011" b="1" dirty="0">
              <a:effectLst>
                <a:outerShdw blurRad="38100" dist="38100" dir="2700000" algn="tl">
                  <a:srgbClr val="000000">
                    <a:alpha val="43137"/>
                  </a:srgbClr>
                </a:outerShdw>
              </a:effectLst>
            </a:endParaRPr>
          </a:p>
        </p:txBody>
      </p:sp>
      <p:graphicFrame>
        <p:nvGraphicFramePr>
          <p:cNvPr id="2" name="Diagram 1">
            <a:extLst>
              <a:ext uri="{FF2B5EF4-FFF2-40B4-BE49-F238E27FC236}">
                <a16:creationId xmlns:a16="http://schemas.microsoft.com/office/drawing/2014/main" id="{CBD89BEE-360C-6A4F-FB6D-FCBFFE454917}"/>
              </a:ext>
            </a:extLst>
          </p:cNvPr>
          <p:cNvGraphicFramePr/>
          <p:nvPr/>
        </p:nvGraphicFramePr>
        <p:xfrm>
          <a:off x="293856" y="1664266"/>
          <a:ext cx="8609765" cy="4117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fld id="{E8F6F5D0-34F4-4F55-B16F-8288FDA0C113}" type="datetime1">
              <a:rPr lang="en-US" smtClean="0"/>
              <a:t>3/13/2025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106</a:t>
            </a:fld>
            <a:endParaRPr lang="en-US"/>
          </a:p>
        </p:txBody>
      </p:sp>
    </p:spTree>
    <p:extLst>
      <p:ext uri="{BB962C8B-B14F-4D97-AF65-F5344CB8AC3E}">
        <p14:creationId xmlns:p14="http://schemas.microsoft.com/office/powerpoint/2010/main" val="12500308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732B71E3-FD5F-4E4B-9D31-7902569321E9}"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107</a:t>
            </a:fld>
            <a:endParaRPr lang="en-US"/>
          </a:p>
        </p:txBody>
      </p:sp>
    </p:spTree>
    <p:extLst>
      <p:ext uri="{BB962C8B-B14F-4D97-AF65-F5344CB8AC3E}">
        <p14:creationId xmlns:p14="http://schemas.microsoft.com/office/powerpoint/2010/main" val="30975869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Reference: </a:t>
            </a:r>
            <a:br>
              <a:rPr lang="en-US" b="1" dirty="0"/>
            </a:br>
            <a:endParaRPr lang="en-US" b="1" dirty="0"/>
          </a:p>
        </p:txBody>
      </p:sp>
      <p:sp>
        <p:nvSpPr>
          <p:cNvPr id="3" name="Content Placeholder 2"/>
          <p:cNvSpPr>
            <a:spLocks noGrp="1"/>
          </p:cNvSpPr>
          <p:nvPr>
            <p:ph idx="1"/>
          </p:nvPr>
        </p:nvSpPr>
        <p:spPr/>
        <p:txBody>
          <a:bodyPr>
            <a:normAutofit/>
          </a:bodyPr>
          <a:lstStyle/>
          <a:p>
            <a:r>
              <a:rPr lang="en-US" dirty="0" err="1">
                <a:latin typeface="Times New Roman" panose="02020603050405020304" pitchFamily="18" charset="0"/>
                <a:cs typeface="Times New Roman" panose="02020603050405020304" pitchFamily="18" charset="0"/>
              </a:rPr>
              <a:t>Oermann</a:t>
            </a:r>
            <a:r>
              <a:rPr lang="en-US" dirty="0">
                <a:latin typeface="Times New Roman" panose="02020603050405020304" pitchFamily="18" charset="0"/>
                <a:cs typeface="Times New Roman" panose="02020603050405020304" pitchFamily="18" charset="0"/>
              </a:rPr>
              <a:t>, M. H., &amp; </a:t>
            </a:r>
            <a:r>
              <a:rPr lang="en-US" dirty="0" err="1">
                <a:latin typeface="Times New Roman" panose="02020603050405020304" pitchFamily="18" charset="0"/>
                <a:cs typeface="Times New Roman" panose="02020603050405020304" pitchFamily="18" charset="0"/>
              </a:rPr>
              <a:t>Gaberson</a:t>
            </a:r>
            <a:r>
              <a:rPr lang="en-US" dirty="0">
                <a:latin typeface="Times New Roman" panose="02020603050405020304" pitchFamily="18" charset="0"/>
                <a:cs typeface="Times New Roman" panose="02020603050405020304" pitchFamily="18" charset="0"/>
              </a:rPr>
              <a:t>, K. B. (</a:t>
            </a:r>
            <a:r>
              <a:rPr lang="" dirty="0">
                <a:latin typeface="Times New Roman" panose="02020603050405020304" pitchFamily="18" charset="0"/>
                <a:cs typeface="Times New Roman" panose="02020603050405020304" pitchFamily="18" charset="0"/>
              </a:rPr>
              <a:t>2020</a:t>
            </a:r>
            <a:r>
              <a:rPr lang="en-US" dirty="0">
                <a:latin typeface="Times New Roman" panose="02020603050405020304" pitchFamily="18" charset="0"/>
                <a:cs typeface="Times New Roman" panose="02020603050405020304" pitchFamily="18" charset="0"/>
              </a:rPr>
              <a:t>). Evaluation and testing in nursing education. Springer Publishing Company</a:t>
            </a:r>
          </a:p>
          <a:p>
            <a:r>
              <a:rPr 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Best Preparation Tips for Short Answer Tests - Education Corner</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Seo</a:t>
            </a:r>
            <a:r>
              <a:rPr lang="en-GB" dirty="0">
                <a:latin typeface="Times New Roman" panose="02020603050405020304" pitchFamily="18" charset="0"/>
                <a:cs typeface="Times New Roman" panose="02020603050405020304" pitchFamily="18" charset="0"/>
              </a:rPr>
              <a:t>, K. et al. (2021) The impact of artificial intelligence on learner–instructor interaction in online learning. International Journal of Educational Technology in Higher Education, 18(54), pp. 1-12.</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ar-EG"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6A152CC7-B765-4EB3-895A-72D797A58D7E}"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108</a:t>
            </a:fld>
            <a:endParaRPr lang="en-US"/>
          </a:p>
        </p:txBody>
      </p:sp>
    </p:spTree>
    <p:extLst>
      <p:ext uri="{BB962C8B-B14F-4D97-AF65-F5344CB8AC3E}">
        <p14:creationId xmlns:p14="http://schemas.microsoft.com/office/powerpoint/2010/main" val="181776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all" dirty="0">
                <a:ln w="9000" cmpd="sng">
                  <a:solidFill>
                    <a:srgbClr val="FFC000">
                      <a:shade val="50000"/>
                      <a:satMod val="120000"/>
                    </a:srgbClr>
                  </a:solidFill>
                  <a:prstDash val="solid"/>
                </a:ln>
                <a:solidFill>
                  <a:schemeClr val="accent1">
                    <a:lumMod val="50000"/>
                  </a:schemeClr>
                </a:solidFill>
                <a:effectLst>
                  <a:reflection blurRad="12700" stA="28000" endPos="45000" dist="1000" dir="5400000" sy="-100000" algn="bl" rotWithShape="0"/>
                </a:effectLst>
                <a:latin typeface="Baskerville Old Face" pitchFamily="18" charset="0"/>
              </a:rPr>
              <a:t>Examples of Short answer</a:t>
            </a:r>
            <a:endParaRPr lang="ar-EG" cap="all" dirty="0">
              <a:ln w="9000" cmpd="sng">
                <a:solidFill>
                  <a:srgbClr val="FFC000">
                    <a:shade val="50000"/>
                    <a:satMod val="120000"/>
                  </a:srgbClr>
                </a:solidFill>
                <a:prstDash val="solid"/>
              </a:ln>
              <a:solidFill>
                <a:schemeClr val="accent1">
                  <a:lumMod val="50000"/>
                </a:schemeClr>
              </a:solidFill>
              <a:effectLst>
                <a:reflection blurRad="12700" stA="28000" endPos="45000" dist="1000" dir="5400000" sy="-100000" algn="bl" rotWithShape="0"/>
              </a:effectLst>
              <a:latin typeface="Baskerville Old Face" pitchFamily="18" charset="0"/>
            </a:endParaRPr>
          </a:p>
        </p:txBody>
      </p:sp>
      <p:sp>
        <p:nvSpPr>
          <p:cNvPr id="2" name="Content Placeholder 1"/>
          <p:cNvSpPr>
            <a:spLocks noGrp="1"/>
          </p:cNvSpPr>
          <p:nvPr>
            <p:ph idx="1"/>
          </p:nvPr>
        </p:nvSpPr>
        <p:spPr>
          <a:xfrm>
            <a:off x="304800" y="1447800"/>
            <a:ext cx="8839200" cy="4576763"/>
          </a:xfrm>
        </p:spPr>
        <p:txBody>
          <a:bodyPr>
            <a:normAutofit fontScale="92500" lnSpcReduction="10000"/>
          </a:bodyPr>
          <a:lstStyle/>
          <a:p>
            <a:pPr marL="0" indent="0" algn="l" rtl="0">
              <a:buNone/>
            </a:pPr>
            <a:endParaRPr lang="en-US" sz="2800" b="1" dirty="0">
              <a:solidFill>
                <a:srgbClr val="FF0000"/>
              </a:solidFill>
              <a:latin typeface="Baskerville Old Face" pitchFamily="18" charset="0"/>
            </a:endParaRPr>
          </a:p>
          <a:p>
            <a:pPr marL="0" indent="0" algn="l" rtl="0">
              <a:buNone/>
            </a:pPr>
            <a:r>
              <a:rPr lang="en-US" sz="3200" b="1" dirty="0">
                <a:solidFill>
                  <a:srgbClr val="FF0000"/>
                </a:solidFill>
                <a:latin typeface="Times New Roman" panose="02020603050405020304" pitchFamily="18" charset="0"/>
                <a:cs typeface="Times New Roman" panose="02020603050405020304" pitchFamily="18" charset="0"/>
              </a:rPr>
              <a:t>A- </a:t>
            </a:r>
            <a:r>
              <a:rPr lang="en-US" sz="3200" b="1" u="sng" dirty="0">
                <a:solidFill>
                  <a:srgbClr val="FF0000"/>
                </a:solidFill>
                <a:latin typeface="Times New Roman" panose="02020603050405020304" pitchFamily="18" charset="0"/>
                <a:cs typeface="Times New Roman" panose="02020603050405020304" pitchFamily="18" charset="0"/>
              </a:rPr>
              <a:t>question</a:t>
            </a:r>
          </a:p>
          <a:p>
            <a:pPr marL="0" indent="0">
              <a:lnSpc>
                <a:spcPct val="150000"/>
              </a:lnSpc>
              <a:buNone/>
            </a:pPr>
            <a:r>
              <a:rPr lang="en-US" sz="2600" dirty="0">
                <a:latin typeface="Times New Roman" panose="02020603050405020304" pitchFamily="18" charset="0"/>
                <a:cs typeface="Times New Roman" panose="02020603050405020304" pitchFamily="18" charset="0"/>
              </a:rPr>
              <a:t>1-What is the hormone which secreted by the posterior gland in the brain ?..............................................</a:t>
            </a:r>
          </a:p>
          <a:p>
            <a:pPr marL="0" indent="0">
              <a:lnSpc>
                <a:spcPct val="150000"/>
              </a:lnSpc>
              <a:buNone/>
            </a:pPr>
            <a:r>
              <a:rPr lang="en-US" sz="2600" b="0" i="0" dirty="0">
                <a:effectLst/>
                <a:latin typeface="Times New Roman" panose="02020603050405020304" pitchFamily="18" charset="0"/>
                <a:cs typeface="Times New Roman" panose="02020603050405020304" pitchFamily="18" charset="0"/>
              </a:rPr>
              <a:t>2-What is ideal temperature to store DPT vaccine?..................</a:t>
            </a:r>
          </a:p>
          <a:p>
            <a:pPr marL="0" indent="0">
              <a:lnSpc>
                <a:spcPct val="150000"/>
              </a:lnSpc>
              <a:buNone/>
            </a:pPr>
            <a:r>
              <a:rPr lang="en-US" sz="2600" b="0" i="0" dirty="0">
                <a:effectLst/>
                <a:latin typeface="Times New Roman" panose="02020603050405020304" pitchFamily="18" charset="0"/>
                <a:cs typeface="Times New Roman" panose="02020603050405020304" pitchFamily="18" charset="0"/>
              </a:rPr>
              <a:t>3-Which vaccine is contraindicated during pregnancy?............</a:t>
            </a:r>
          </a:p>
          <a:p>
            <a:pPr marL="0" indent="0">
              <a:lnSpc>
                <a:spcPct val="150000"/>
              </a:lnSpc>
              <a:buNone/>
            </a:pPr>
            <a:r>
              <a:rPr lang="en-US" sz="2600" dirty="0">
                <a:latin typeface="Times New Roman" panose="02020603050405020304" pitchFamily="18" charset="0"/>
                <a:cs typeface="Times New Roman" panose="02020603050405020304" pitchFamily="18" charset="0"/>
              </a:rPr>
              <a:t>4</a:t>
            </a:r>
            <a:r>
              <a:rPr lang="en-US" sz="2600" b="1"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What is Purpose of neonatal assessment ?</a:t>
            </a:r>
            <a:endParaRPr lang="en-US" sz="2600" b="1" dirty="0">
              <a:latin typeface="Times New Roman" panose="02020603050405020304" pitchFamily="18" charset="0"/>
              <a:cs typeface="Times New Roman" panose="02020603050405020304" pitchFamily="18" charset="0"/>
            </a:endParaRPr>
          </a:p>
          <a:p>
            <a:pPr marL="0" indent="0" algn="l" rtl="0">
              <a:buNone/>
            </a:pPr>
            <a:endParaRPr lang="en-US" sz="2800" dirty="0">
              <a:latin typeface="Baskerville Old Face" pitchFamily="18" charset="0"/>
            </a:endParaRPr>
          </a:p>
          <a:p>
            <a:pPr marL="0" lvl="0" indent="0" defTabSz="914400">
              <a:lnSpc>
                <a:spcPct val="100000"/>
              </a:lnSpc>
              <a:spcBef>
                <a:spcPts val="0"/>
              </a:spcBef>
              <a:buNone/>
            </a:pPr>
            <a:r>
              <a:rPr lang="en-US" sz="2000" b="1" dirty="0">
                <a:solidFill>
                  <a:prstClr val="white"/>
                </a:solidFill>
              </a:rPr>
              <a:t>What is the hormone which secreted by the posterior pituitary gland and</a:t>
            </a:r>
            <a:endParaRPr lang="ar-EG" dirty="0"/>
          </a:p>
        </p:txBody>
      </p:sp>
      <p:sp>
        <p:nvSpPr>
          <p:cNvPr id="6" name="Date Placeholder 5"/>
          <p:cNvSpPr>
            <a:spLocks noGrp="1"/>
          </p:cNvSpPr>
          <p:nvPr>
            <p:ph type="dt" sz="half" idx="10"/>
          </p:nvPr>
        </p:nvSpPr>
        <p:spPr/>
        <p:txBody>
          <a:bodyPr/>
          <a:lstStyle/>
          <a:p>
            <a:fld id="{74D0E717-39F0-43F7-AFFC-68862BCD0FA7}"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05411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9B309-7C1C-47B1-B4A7-346F64292B5C}"/>
              </a:ext>
            </a:extLst>
          </p:cNvPr>
          <p:cNvSpPr>
            <a:spLocks noGrp="1"/>
          </p:cNvSpPr>
          <p:nvPr>
            <p:ph idx="1"/>
          </p:nvPr>
        </p:nvSpPr>
        <p:spPr>
          <a:xfrm>
            <a:off x="628650" y="685800"/>
            <a:ext cx="7886700" cy="5491163"/>
          </a:xfrm>
        </p:spPr>
        <p:txBody>
          <a:bodyPr/>
          <a:lstStyle/>
          <a:p>
            <a:pPr marL="0" indent="0">
              <a:lnSpc>
                <a:spcPct val="150000"/>
              </a:lnSpc>
              <a:buNone/>
            </a:pPr>
            <a:r>
              <a:rPr lang="en-US" sz="2400" b="1" dirty="0">
                <a:solidFill>
                  <a:srgbClr val="FF0000"/>
                </a:solidFill>
                <a:latin typeface="Times New Roman" panose="02020603050405020304" pitchFamily="18" charset="0"/>
                <a:cs typeface="Times New Roman" panose="02020603050405020304" pitchFamily="18" charset="0"/>
              </a:rPr>
              <a:t>List four (4)  main manifestations you would identify in child with pneumonia </a:t>
            </a:r>
          </a:p>
          <a:p>
            <a:pPr marL="0" indent="0">
              <a:buNone/>
            </a:pPr>
            <a:r>
              <a:rPr lang="en-US" dirty="0">
                <a:latin typeface="Times New Roman" panose="02020603050405020304" pitchFamily="18" charset="0"/>
                <a:cs typeface="Times New Roman" panose="02020603050405020304" pitchFamily="18" charset="0"/>
              </a:rPr>
              <a:t>1-…………………………………………………………</a:t>
            </a:r>
          </a:p>
          <a:p>
            <a:pPr marL="0" indent="0">
              <a:buNone/>
            </a:pPr>
            <a:r>
              <a:rPr lang="en-US" dirty="0">
                <a:latin typeface="Times New Roman" panose="02020603050405020304" pitchFamily="18" charset="0"/>
                <a:cs typeface="Times New Roman" panose="02020603050405020304" pitchFamily="18" charset="0"/>
              </a:rPr>
              <a:t>2-…………………………………………………………</a:t>
            </a:r>
          </a:p>
          <a:p>
            <a:pPr marL="0" indent="0">
              <a:buNone/>
            </a:pPr>
            <a:r>
              <a:rPr lang="en-US" dirty="0">
                <a:latin typeface="Times New Roman" panose="02020603050405020304" pitchFamily="18" charset="0"/>
                <a:cs typeface="Times New Roman" panose="02020603050405020304" pitchFamily="18" charset="0"/>
              </a:rPr>
              <a:t>3-………………………………………………………...</a:t>
            </a:r>
          </a:p>
          <a:p>
            <a:pPr marL="0" indent="0">
              <a:buNone/>
            </a:pPr>
            <a:r>
              <a:rPr lang="en-US" dirty="0">
                <a:latin typeface="Times New Roman" panose="02020603050405020304" pitchFamily="18" charset="0"/>
                <a:cs typeface="Times New Roman" panose="02020603050405020304" pitchFamily="18" charset="0"/>
              </a:rPr>
              <a:t>4-…………………………………………………………</a:t>
            </a: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Enumerate three causes for down syndrome </a:t>
            </a:r>
          </a:p>
          <a:p>
            <a:pPr marL="0" indent="0">
              <a:buNone/>
            </a:pPr>
            <a:r>
              <a:rPr lang="en-US" dirty="0">
                <a:latin typeface="Times New Roman" panose="02020603050405020304" pitchFamily="18" charset="0"/>
                <a:cs typeface="Times New Roman" panose="02020603050405020304" pitchFamily="18" charset="0"/>
              </a:rPr>
              <a:t>1-…………………………………………………………..</a:t>
            </a:r>
          </a:p>
          <a:p>
            <a:pPr marL="0" indent="0">
              <a:buNone/>
            </a:pPr>
            <a:r>
              <a:rPr lang="en-US" dirty="0">
                <a:latin typeface="Times New Roman" panose="02020603050405020304" pitchFamily="18" charset="0"/>
                <a:cs typeface="Times New Roman" panose="02020603050405020304" pitchFamily="18" charset="0"/>
              </a:rPr>
              <a:t>2-…………………………………………………………..</a:t>
            </a:r>
          </a:p>
          <a:p>
            <a:pPr marL="0" indent="0">
              <a:buNone/>
            </a:pPr>
            <a:r>
              <a:rPr lang="en-US" dirty="0">
                <a:latin typeface="Times New Roman" panose="02020603050405020304" pitchFamily="18" charset="0"/>
                <a:cs typeface="Times New Roman" panose="02020603050405020304" pitchFamily="18" charset="0"/>
              </a:rPr>
              <a:t>3-………………………………………......................</a:t>
            </a:r>
          </a:p>
        </p:txBody>
      </p:sp>
      <p:sp>
        <p:nvSpPr>
          <p:cNvPr id="5" name="Date Placeholder 4"/>
          <p:cNvSpPr>
            <a:spLocks noGrp="1"/>
          </p:cNvSpPr>
          <p:nvPr>
            <p:ph type="dt" sz="half" idx="10"/>
          </p:nvPr>
        </p:nvSpPr>
        <p:spPr/>
        <p:txBody>
          <a:bodyPr/>
          <a:lstStyle/>
          <a:p>
            <a:fld id="{D3BB0C7D-8C36-4F91-BD0A-AE3E83615EEB}"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63357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Autofit/>
          </a:bodyPr>
          <a:lstStyle/>
          <a:p>
            <a:r>
              <a:rPr lang="en-GB" sz="2200" dirty="0">
                <a:latin typeface="Times New Roman" panose="02020603050405020304" pitchFamily="18" charset="0"/>
                <a:cs typeface="Times New Roman" panose="02020603050405020304" pitchFamily="18" charset="0"/>
              </a:rPr>
              <a:t>Streptococcus pneumoniae and Staphylococcus aureus are examples of _______________ bacteria. </a:t>
            </a:r>
          </a:p>
          <a:p>
            <a:pPr marL="0" indent="0">
              <a:buNone/>
            </a:pPr>
            <a:endParaRPr lang="en-GB" sz="2200" dirty="0">
              <a:latin typeface="Times New Roman" panose="02020603050405020304" pitchFamily="18" charset="0"/>
              <a:cs typeface="Times New Roman" panose="02020603050405020304" pitchFamily="18" charset="0"/>
            </a:endParaRPr>
          </a:p>
          <a:p>
            <a:r>
              <a:rPr lang="en-GB" sz="2200" dirty="0">
                <a:latin typeface="Times New Roman" panose="02020603050405020304" pitchFamily="18" charset="0"/>
                <a:cs typeface="Times New Roman" panose="02020603050405020304" pitchFamily="18" charset="0"/>
              </a:rPr>
              <a:t>What congenital cardiac defect results in communication between the pulmonary artery and the aorta? ________________________ </a:t>
            </a:r>
          </a:p>
          <a:p>
            <a:pPr marL="0" indent="0">
              <a:buNone/>
            </a:pPr>
            <a:endParaRPr lang="en-GB" sz="2200" dirty="0">
              <a:latin typeface="Times New Roman" panose="02020603050405020304" pitchFamily="18" charset="0"/>
              <a:cs typeface="Times New Roman" panose="02020603050405020304" pitchFamily="18" charset="0"/>
            </a:endParaRPr>
          </a:p>
          <a:p>
            <a:r>
              <a:rPr lang="en-GB" sz="2200" dirty="0">
                <a:latin typeface="Times New Roman" panose="02020603050405020304" pitchFamily="18" charset="0"/>
                <a:cs typeface="Times New Roman" panose="02020603050405020304" pitchFamily="18" charset="0"/>
              </a:rPr>
              <a:t>Two types of metered-dose inhalers used for the treatment of bronchial asthma are: 1.______________________________________________________2.___________________________________________________ </a:t>
            </a:r>
          </a:p>
          <a:p>
            <a:r>
              <a:rPr lang="en-GB" sz="2200" dirty="0">
                <a:latin typeface="Times New Roman" panose="02020603050405020304" pitchFamily="18" charset="0"/>
                <a:cs typeface="Times New Roman" panose="02020603050405020304" pitchFamily="18" charset="0"/>
              </a:rPr>
              <a:t>List three methods for measuring handwashing compliance of staff in an acute care setting.</a:t>
            </a:r>
          </a:p>
          <a:p>
            <a:r>
              <a:rPr lang="en-GB" sz="2200" dirty="0">
                <a:latin typeface="Times New Roman" panose="02020603050405020304" pitchFamily="18" charset="0"/>
                <a:cs typeface="Times New Roman" panose="02020603050405020304" pitchFamily="18" charset="0"/>
              </a:rPr>
              <a:t>1.____________________________________________________</a:t>
            </a:r>
          </a:p>
          <a:p>
            <a:r>
              <a:rPr lang="en-GB" sz="2200" dirty="0">
                <a:latin typeface="Times New Roman" panose="02020603050405020304" pitchFamily="18" charset="0"/>
                <a:cs typeface="Times New Roman" panose="02020603050405020304" pitchFamily="18" charset="0"/>
              </a:rPr>
              <a:t>2.____________________________________________________</a:t>
            </a:r>
          </a:p>
          <a:p>
            <a:r>
              <a:rPr lang="en-GB" sz="2200" dirty="0">
                <a:latin typeface="Times New Roman" panose="02020603050405020304" pitchFamily="18" charset="0"/>
                <a:cs typeface="Times New Roman" panose="02020603050405020304" pitchFamily="18" charset="0"/>
              </a:rPr>
              <a:t>3.____________________________________________________</a:t>
            </a:r>
          </a:p>
          <a:p>
            <a:endParaRPr lang="en-US" sz="2200"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5C7FA409-7304-4D59-8813-1E0D058CDE8F}" type="datetime1">
              <a:rPr lang="en-US" smtClean="0"/>
              <a:t>3/13/2025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769218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089C-3FCA-4382-9756-03375CB6139F}"/>
              </a:ext>
            </a:extLst>
          </p:cNvPr>
          <p:cNvSpPr>
            <a:spLocks noGrp="1"/>
          </p:cNvSpPr>
          <p:nvPr>
            <p:ph type="title"/>
          </p:nvPr>
        </p:nvSpPr>
        <p:spPr>
          <a:xfrm>
            <a:off x="628650" y="365127"/>
            <a:ext cx="7886700" cy="1006474"/>
          </a:xfrm>
        </p:spPr>
        <p:txBody>
          <a:bodyPr>
            <a:noAutofit/>
          </a:bodyPr>
          <a:lstStyle/>
          <a:p>
            <a:pPr>
              <a:lnSpc>
                <a:spcPct val="150000"/>
              </a:lnSpc>
              <a:spcBef>
                <a:spcPts val="750"/>
              </a:spcBef>
            </a:pPr>
            <a:br>
              <a:rPr lang="en-US" sz="3200" dirty="0">
                <a:solidFill>
                  <a:srgbClr val="FF0000"/>
                </a:solidFill>
                <a:latin typeface="Baskerville Old Face" pitchFamily="18" charset="0"/>
                <a:ea typeface="+mn-ea"/>
                <a:cs typeface="+mn-cs"/>
              </a:rPr>
            </a:br>
            <a:r>
              <a:rPr lang="en-US" sz="3600" dirty="0">
                <a:solidFill>
                  <a:srgbClr val="FF0000"/>
                </a:solidFill>
                <a:latin typeface="Baskerville Old Face" pitchFamily="18" charset="0"/>
                <a:ea typeface="+mn-ea"/>
                <a:cs typeface="+mn-cs"/>
              </a:rPr>
              <a:t>B-</a:t>
            </a:r>
            <a:r>
              <a:rPr lang="en-US" sz="36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Format of completion :-</a:t>
            </a:r>
            <a:br>
              <a:rPr lang="ar-EG" sz="2800" u="sng" dirty="0">
                <a:solidFill>
                  <a:srgbClr val="FF0000"/>
                </a:solidFill>
                <a:latin typeface="Calibri" panose="020F0502020204030204"/>
                <a:ea typeface="+mn-ea"/>
                <a:cs typeface="Arial" panose="020B0604020202020204" pitchFamily="34" charset="0"/>
              </a:rPr>
            </a:br>
            <a:endParaRPr lang="en-US" sz="4400" dirty="0"/>
          </a:p>
        </p:txBody>
      </p:sp>
      <p:sp>
        <p:nvSpPr>
          <p:cNvPr id="3" name="Content Placeholder 2">
            <a:extLst>
              <a:ext uri="{FF2B5EF4-FFF2-40B4-BE49-F238E27FC236}">
                <a16:creationId xmlns:a16="http://schemas.microsoft.com/office/drawing/2014/main" id="{99B987D3-3409-48FE-9296-1F803D8CCB37}"/>
              </a:ext>
            </a:extLst>
          </p:cNvPr>
          <p:cNvSpPr>
            <a:spLocks noGrp="1"/>
          </p:cNvSpPr>
          <p:nvPr>
            <p:ph idx="1"/>
          </p:nvPr>
        </p:nvSpPr>
        <p:spPr>
          <a:xfrm>
            <a:off x="628650" y="1371601"/>
            <a:ext cx="7886700" cy="4805362"/>
          </a:xfrm>
        </p:spPr>
        <p:txBody>
          <a:bodyPr>
            <a:noAutofit/>
          </a:bodyPr>
          <a:lstStyle/>
          <a:p>
            <a:pPr marL="342900" marR="0" algn="just">
              <a:lnSpc>
                <a:spcPct val="115000"/>
              </a:lnSpc>
              <a:spcBef>
                <a:spcPts val="0"/>
              </a:spcBef>
              <a:spcAft>
                <a:spcPts val="1000"/>
              </a:spcAft>
            </a:pPr>
            <a:r>
              <a:rPr lang="en-US" sz="28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Completion items </a:t>
            </a:r>
            <a:r>
              <a:rPr lang="en-US" sz="2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consist of a statement with </a:t>
            </a:r>
            <a:r>
              <a:rPr lang="en-US" sz="2800" b="1" dirty="0">
                <a:solidFill>
                  <a:schemeClr val="accent2"/>
                </a:solidFill>
                <a:effectLst/>
                <a:latin typeface="Times New Roman" panose="02020603050405020304" pitchFamily="18" charset="0"/>
                <a:ea typeface="Calibri" panose="020F0502020204030204" pitchFamily="34" charset="0"/>
                <a:cs typeface="Arial" panose="020B0604020202020204" pitchFamily="34" charset="0"/>
              </a:rPr>
              <a:t>a key word or words missing;</a:t>
            </a:r>
            <a:r>
              <a:rPr lang="en-US" sz="2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students fill in the blank to </a:t>
            </a: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complete it</a:t>
            </a:r>
            <a:r>
              <a:rPr lang="en-US" sz="2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t>
            </a:r>
          </a:p>
          <a:p>
            <a:pPr marL="205740" marR="0" indent="0" algn="just">
              <a:lnSpc>
                <a:spcPct val="115000"/>
              </a:lnSpc>
              <a:spcBef>
                <a:spcPts val="0"/>
              </a:spcBef>
              <a:spcAft>
                <a:spcPts val="1000"/>
              </a:spcAft>
              <a:buNone/>
            </a:pPr>
            <a:endParaRPr lang="en-US"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mj-lt"/>
              <a:buAutoNum type="alphaLcPeriod"/>
            </a:pPr>
            <a:r>
              <a:rPr lang="en-US" sz="2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Perform </a:t>
            </a: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calculation</a:t>
            </a:r>
            <a:r>
              <a:rPr lang="en-US" sz="2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and record answer</a:t>
            </a:r>
            <a:endParaRPr lang="en-US"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mj-lt"/>
              <a:buAutoNum type="alphaLcPeriod"/>
            </a:pP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Order</a:t>
            </a:r>
            <a:r>
              <a:rPr lang="en-US" sz="2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 list of responses.</a:t>
            </a:r>
            <a:endParaRPr lang="en-US"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mj-lt"/>
              <a:buAutoNum type="alphaLcPeriod"/>
            </a:pPr>
            <a:r>
              <a:rPr lang="en-US" sz="2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recall </a:t>
            </a: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abbreviations </a:t>
            </a:r>
            <a:r>
              <a:rPr lang="en-US" sz="2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by giving a list of medical term , symbols</a:t>
            </a:r>
            <a:endParaRPr lang="en-US"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mj-lt"/>
              <a:buAutoNum type="alphaLcPeriod"/>
            </a:pPr>
            <a:r>
              <a:rPr lang="en-US"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label a diagram</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mj-lt"/>
              <a:buAutoNum type="alphaLcPeriod"/>
            </a:pPr>
            <a:r>
              <a:rPr lang="en-US" sz="2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Name </a:t>
            </a: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anatomical parts</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54FC002A-E36C-46F6-89E9-8D128FEB5C47}" type="datetime1">
              <a:rPr lang="en-US" smtClean="0"/>
              <a:t>3/13/2025</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649566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br>
              <a:rPr lang="en-US" sz="3600" dirty="0">
                <a:solidFill>
                  <a:srgbClr val="FF0000"/>
                </a:solidFill>
                <a:latin typeface="Baskerville Old Face" pitchFamily="18" charset="0"/>
              </a:rPr>
            </a:br>
            <a:r>
              <a:rPr lang="en-US" dirty="0">
                <a:solidFill>
                  <a:srgbClr val="FF0000"/>
                </a:solidFill>
                <a:latin typeface="Baskerville Old Face" pitchFamily="18" charset="0"/>
              </a:rPr>
              <a:t>B-</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Format of completion :-</a:t>
            </a:r>
            <a:br>
              <a:rPr lang="ar-EG" sz="3200" u="sng" dirty="0">
                <a:solidFill>
                  <a:srgbClr val="FF0000"/>
                </a:solidFill>
                <a:latin typeface="Calibri" panose="020F0502020204030204"/>
              </a:rPr>
            </a:br>
            <a:endParaRPr lang="ar-EG" dirty="0"/>
          </a:p>
        </p:txBody>
      </p:sp>
      <p:sp>
        <p:nvSpPr>
          <p:cNvPr id="3" name="Content Placeholder 2"/>
          <p:cNvSpPr>
            <a:spLocks noGrp="1"/>
          </p:cNvSpPr>
          <p:nvPr>
            <p:ph idx="1"/>
          </p:nvPr>
        </p:nvSpPr>
        <p:spPr/>
        <p:txBody>
          <a:bodyPr>
            <a:normAutofit/>
          </a:bodyPr>
          <a:lstStyle/>
          <a:p>
            <a:pPr marL="0" indent="0" algn="justLow">
              <a:lnSpc>
                <a:spcPct val="150000"/>
              </a:lnSpc>
              <a:buNone/>
            </a:pPr>
            <a:r>
              <a:rPr lang="en-US" sz="2400" dirty="0">
                <a:solidFill>
                  <a:srgbClr val="FF0000"/>
                </a:solidFill>
                <a:latin typeface="Times New Roman" panose="02020603050405020304" pitchFamily="18" charset="0"/>
                <a:cs typeface="Times New Roman" panose="02020603050405020304" pitchFamily="18" charset="0"/>
              </a:rPr>
              <a:t>A</a:t>
            </a:r>
            <a:r>
              <a:rPr lang="en-US" sz="2400" dirty="0">
                <a:solidFill>
                  <a:schemeClr val="tx1"/>
                </a:solidFill>
                <a:latin typeface="Times New Roman" panose="02020603050405020304" pitchFamily="18" charset="0"/>
                <a:cs typeface="Times New Roman" panose="02020603050405020304" pitchFamily="18" charset="0"/>
              </a:rPr>
              <a:t>-</a:t>
            </a:r>
            <a:r>
              <a:rPr lang="en-US" sz="2400" b="1" dirty="0">
                <a:solidFill>
                  <a:schemeClr val="tx1"/>
                </a:solidFill>
              </a:rPr>
              <a:t>Other types of completion items ask students to perform a </a:t>
            </a:r>
            <a:r>
              <a:rPr lang="en-US" sz="2400" b="1" i="1" u="sng" dirty="0">
                <a:solidFill>
                  <a:srgbClr val="FF0000"/>
                </a:solidFill>
              </a:rPr>
              <a:t>calculation</a:t>
            </a:r>
            <a:r>
              <a:rPr lang="en-US" sz="2400" b="1" dirty="0">
                <a:solidFill>
                  <a:schemeClr val="tx1"/>
                </a:solidFill>
              </a:rPr>
              <a:t> and record the answer.</a:t>
            </a:r>
          </a:p>
          <a:p>
            <a:pPr marL="0" indent="0" algn="justLow" rtl="0">
              <a:lnSpc>
                <a:spcPct val="150000"/>
              </a:lnSpc>
              <a:buNone/>
            </a:pPr>
            <a:endParaRPr lang="en-US" sz="2400" dirty="0">
              <a:solidFill>
                <a:schemeClr val="tx1"/>
              </a:solidFill>
              <a:latin typeface="Times New Roman" panose="02020603050405020304" pitchFamily="18" charset="0"/>
              <a:cs typeface="Times New Roman" panose="02020603050405020304" pitchFamily="18" charset="0"/>
            </a:endParaRPr>
          </a:p>
          <a:p>
            <a:pPr algn="l" rtl="0"/>
            <a:endParaRPr lang="en-US" sz="2400" b="1" u="sng" dirty="0">
              <a:solidFill>
                <a:schemeClr val="tx1"/>
              </a:solidFill>
            </a:endParaRPr>
          </a:p>
          <a:p>
            <a:pPr marL="34290" indent="0" algn="l" rtl="0">
              <a:buNone/>
            </a:pPr>
            <a:endParaRPr lang="en-US" sz="2400" u="sng" dirty="0">
              <a:solidFill>
                <a:schemeClr val="tx1"/>
              </a:solidFill>
            </a:endParaRPr>
          </a:p>
          <a:p>
            <a:pPr marL="0" indent="0">
              <a:lnSpc>
                <a:spcPct val="150000"/>
              </a:lnSpc>
              <a:buNone/>
            </a:pPr>
            <a:r>
              <a:rPr lang="en-US" sz="2400" dirty="0">
                <a:solidFill>
                  <a:schemeClr val="tx1"/>
                </a:solidFill>
                <a:latin typeface="Times New Roman" panose="02020603050405020304" pitchFamily="18" charset="0"/>
                <a:cs typeface="Times New Roman" panose="02020603050405020304" pitchFamily="18" charset="0"/>
              </a:rPr>
              <a:t>What is the calculation of body mass index  (body weight =95 kg and height =160 cm?</a:t>
            </a:r>
          </a:p>
          <a:p>
            <a:pPr algn="l" rtl="0"/>
            <a:r>
              <a:rPr lang="en-US" sz="2400" dirty="0">
                <a:solidFill>
                  <a:srgbClr val="FF0000"/>
                </a:solidFill>
              </a:rPr>
              <a:t>Answer</a:t>
            </a:r>
            <a:r>
              <a:rPr lang="en-US" sz="2400" dirty="0">
                <a:solidFill>
                  <a:schemeClr val="tx1"/>
                </a:solidFill>
              </a:rPr>
              <a:t> ------------------------------------------------------------------</a:t>
            </a:r>
          </a:p>
          <a:p>
            <a:pPr algn="l" rtl="0"/>
            <a:endParaRPr lang="ar-EG" dirty="0"/>
          </a:p>
        </p:txBody>
      </p:sp>
      <p:sp>
        <p:nvSpPr>
          <p:cNvPr id="2" name="Date Placeholder 1"/>
          <p:cNvSpPr>
            <a:spLocks noGrp="1"/>
          </p:cNvSpPr>
          <p:nvPr>
            <p:ph type="dt" sz="half" idx="10"/>
          </p:nvPr>
        </p:nvSpPr>
        <p:spPr/>
        <p:txBody>
          <a:bodyPr/>
          <a:lstStyle/>
          <a:p>
            <a:fld id="{5A626697-473E-4778-AE6D-1DC24667311F}" type="datetime1">
              <a:rPr lang="en-US" smtClean="0"/>
              <a:t>3/13/2025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Rounded Rectangle 4"/>
          <p:cNvSpPr/>
          <p:nvPr/>
        </p:nvSpPr>
        <p:spPr>
          <a:xfrm>
            <a:off x="609600" y="3092669"/>
            <a:ext cx="2362200" cy="914400"/>
          </a:xfrm>
          <a:prstGeom prst="roundRect">
            <a:avLst>
              <a:gd name="adj"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dirty="0">
                <a:solidFill>
                  <a:prstClr val="white"/>
                </a:solidFill>
                <a:latin typeface="Berlin Sans FB Demi" pitchFamily="34" charset="0"/>
              </a:rPr>
              <a:t>Example</a:t>
            </a:r>
          </a:p>
        </p:txBody>
      </p:sp>
    </p:spTree>
    <p:extLst>
      <p:ext uri="{BB962C8B-B14F-4D97-AF65-F5344CB8AC3E}">
        <p14:creationId xmlns:p14="http://schemas.microsoft.com/office/powerpoint/2010/main" val="1244789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28600"/>
            <a:ext cx="7406640" cy="990600"/>
          </a:xfrm>
        </p:spPr>
        <p:txBody>
          <a:bodyPr>
            <a:normAutofit/>
          </a:bodyPr>
          <a:lstStyle/>
          <a:p>
            <a:pPr marL="0" indent="0" algn="justLow">
              <a:lnSpc>
                <a:spcPct val="150000"/>
              </a:lnSpc>
              <a:buNone/>
            </a:pPr>
            <a:r>
              <a:rPr lang="en-US" sz="3200" dirty="0">
                <a:solidFill>
                  <a:srgbClr val="FF0000"/>
                </a:solidFill>
                <a:latin typeface="Times New Roman" panose="02020603050405020304" pitchFamily="18" charset="0"/>
                <a:ea typeface="+mn-ea"/>
                <a:cs typeface="Times New Roman" panose="02020603050405020304" pitchFamily="18" charset="0"/>
              </a:rPr>
              <a:t>B-</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Format of completion Con.,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1" y="1219200"/>
            <a:ext cx="7728504" cy="5410200"/>
          </a:xfrm>
        </p:spPr>
        <p:txBody>
          <a:bodyPr>
            <a:normAutofit fontScale="55000" lnSpcReduction="20000"/>
          </a:bodyPr>
          <a:lstStyle/>
          <a:p>
            <a:pPr marL="228600" algn="just">
              <a:lnSpc>
                <a:spcPct val="170000"/>
              </a:lnSpc>
              <a:spcBef>
                <a:spcPts val="0"/>
              </a:spcBef>
              <a:spcAft>
                <a:spcPts val="1000"/>
              </a:spcAft>
            </a:pPr>
            <a:r>
              <a:rPr lang="en-US" sz="5100" b="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rPr>
              <a:t>B- Order a list of responses :-</a:t>
            </a:r>
            <a:r>
              <a:rPr lang="en-US" sz="5100" b="1" dirty="0">
                <a:solidFill>
                  <a:schemeClr val="tx1">
                    <a:lumMod val="65000"/>
                    <a:lumOff val="35000"/>
                  </a:schemeClr>
                </a:solidFill>
                <a:latin typeface="Times New Roman" panose="02020603050405020304" pitchFamily="18" charset="0"/>
                <a:cs typeface="Times New Roman" panose="02020603050405020304" pitchFamily="18" charset="0"/>
              </a:rPr>
              <a:t> </a:t>
            </a:r>
          </a:p>
          <a:p>
            <a:pPr marL="228600" algn="just">
              <a:lnSpc>
                <a:spcPct val="170000"/>
              </a:lnSpc>
              <a:spcBef>
                <a:spcPts val="0"/>
              </a:spcBef>
              <a:spcAft>
                <a:spcPts val="1000"/>
              </a:spcAft>
            </a:pPr>
            <a:r>
              <a:rPr lang="en-US" sz="4400" b="1" i="1" u="sng" dirty="0">
                <a:solidFill>
                  <a:schemeClr val="accent2"/>
                </a:solidFill>
                <a:latin typeface="Times New Roman" panose="02020603050405020304" pitchFamily="18" charset="0"/>
                <a:cs typeface="Times New Roman" panose="02020603050405020304" pitchFamily="18" charset="0"/>
              </a:rPr>
              <a:t>Ordered</a:t>
            </a:r>
            <a:r>
              <a:rPr lang="en-US" sz="4400" dirty="0">
                <a:latin typeface="Times New Roman" panose="02020603050405020304" pitchFamily="18" charset="0"/>
                <a:cs typeface="Times New Roman" panose="02020603050405020304" pitchFamily="18" charset="0"/>
              </a:rPr>
              <a:t> </a:t>
            </a:r>
            <a:r>
              <a:rPr lang="en-US" sz="4400" b="1" dirty="0">
                <a:solidFill>
                  <a:schemeClr val="tx1"/>
                </a:solidFill>
                <a:latin typeface="Times New Roman" panose="02020603050405020304" pitchFamily="18" charset="0"/>
                <a:cs typeface="Times New Roman" panose="02020603050405020304" pitchFamily="18" charset="0"/>
              </a:rPr>
              <a:t>response items, candidates answer a question by </a:t>
            </a:r>
            <a:r>
              <a:rPr lang="en-US" sz="4400" b="1" u="sng" dirty="0">
                <a:solidFill>
                  <a:schemeClr val="accent2"/>
                </a:solidFill>
                <a:latin typeface="Times New Roman" panose="02020603050405020304" pitchFamily="18" charset="0"/>
                <a:cs typeface="Times New Roman" panose="02020603050405020304" pitchFamily="18" charset="0"/>
              </a:rPr>
              <a:t>rank ordering options </a:t>
            </a:r>
            <a:r>
              <a:rPr lang="en-US" sz="4400" b="1" dirty="0">
                <a:solidFill>
                  <a:schemeClr val="tx1"/>
                </a:solidFill>
                <a:latin typeface="Times New Roman" panose="02020603050405020304" pitchFamily="18" charset="0"/>
                <a:cs typeface="Times New Roman" panose="02020603050405020304" pitchFamily="18" charset="0"/>
              </a:rPr>
              <a:t>or placing </a:t>
            </a:r>
            <a:r>
              <a:rPr lang="en-US" sz="4400" b="1" u="sng" dirty="0">
                <a:solidFill>
                  <a:schemeClr val="accent2"/>
                </a:solidFill>
                <a:latin typeface="Times New Roman" panose="02020603050405020304" pitchFamily="18" charset="0"/>
                <a:cs typeface="Times New Roman" panose="02020603050405020304" pitchFamily="18" charset="0"/>
              </a:rPr>
              <a:t>a list of responses in the proper order.</a:t>
            </a:r>
          </a:p>
          <a:p>
            <a:pPr marL="91440" marR="0" indent="0" algn="just">
              <a:lnSpc>
                <a:spcPct val="115000"/>
              </a:lnSpc>
              <a:spcBef>
                <a:spcPts val="0"/>
              </a:spcBef>
              <a:spcAft>
                <a:spcPts val="10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r>
              <a:rPr lang="en-US" dirty="0"/>
              <a:t> </a:t>
            </a:r>
          </a:p>
          <a:p>
            <a:pPr marL="0" indent="0">
              <a:buNone/>
            </a:pPr>
            <a:endParaRPr lang="en-US" sz="3400" dirty="0">
              <a:solidFill>
                <a:schemeClr val="tx1"/>
              </a:solidFill>
              <a:latin typeface="Times New Roman" panose="02020603050405020304" pitchFamily="18" charset="0"/>
              <a:ea typeface="Calibri" panose="020F0502020204030204" pitchFamily="34" charset="0"/>
              <a:cs typeface="Arial" panose="020B0604020202020204" pitchFamily="34" charset="0"/>
            </a:endParaRPr>
          </a:p>
          <a:p>
            <a:pPr marL="0" indent="0">
              <a:buNone/>
            </a:pPr>
            <a:r>
              <a:rPr lang="en-US" sz="5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What are the phases of wound healing?</a:t>
            </a:r>
            <a:endParaRPr lang="en-US" sz="5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2900" dirty="0">
                <a:solidFill>
                  <a:srgbClr val="303545"/>
                </a:solidFill>
                <a:latin typeface="hurme_no2-webfont"/>
              </a:rPr>
              <a:t>1. ………………………………….</a:t>
            </a:r>
            <a:br>
              <a:rPr lang="en-US" sz="2900" dirty="0"/>
            </a:br>
            <a:r>
              <a:rPr lang="en-US" sz="2900" dirty="0">
                <a:solidFill>
                  <a:srgbClr val="303545"/>
                </a:solidFill>
                <a:latin typeface="hurme_no2-webfont"/>
              </a:rPr>
              <a:t>2…………………………………..</a:t>
            </a:r>
            <a:br>
              <a:rPr lang="en-US" sz="2900" dirty="0"/>
            </a:br>
            <a:r>
              <a:rPr lang="en-US" sz="2900" dirty="0">
                <a:solidFill>
                  <a:srgbClr val="303545"/>
                </a:solidFill>
                <a:latin typeface="hurme_no2-webfont"/>
              </a:rPr>
              <a:t>3. ………………………………..</a:t>
            </a:r>
            <a:br>
              <a:rPr lang="en-US" sz="2900" dirty="0"/>
            </a:br>
            <a:r>
              <a:rPr lang="en-US" sz="2900" dirty="0">
                <a:solidFill>
                  <a:srgbClr val="303545"/>
                </a:solidFill>
                <a:latin typeface="hurme_no2-webfont"/>
              </a:rPr>
              <a:t>4. ………………………………..</a:t>
            </a:r>
            <a:br>
              <a:rPr lang="en-US" sz="2900" dirty="0"/>
            </a:br>
            <a:r>
              <a:rPr lang="en-US" sz="2900" dirty="0">
                <a:solidFill>
                  <a:srgbClr val="303545"/>
                </a:solidFill>
                <a:latin typeface="hurme_no2-webfont"/>
              </a:rPr>
              <a:t>5. ………………………………..</a:t>
            </a:r>
            <a:br>
              <a:rPr lang="en-US" dirty="0"/>
            </a:br>
            <a:endParaRPr lang="en-US" dirty="0"/>
          </a:p>
          <a:p>
            <a:pPr rtl="0"/>
            <a:endParaRPr lang="en-US" dirty="0"/>
          </a:p>
          <a:p>
            <a:pPr algn="l" rtl="0"/>
            <a:endParaRPr lang="en-US" dirty="0"/>
          </a:p>
          <a:p>
            <a:pPr algn="l" rtl="0"/>
            <a:endParaRPr lang="en-US" dirty="0"/>
          </a:p>
          <a:p>
            <a:pPr algn="l" rtl="0"/>
            <a:endParaRPr lang="ar-EG" dirty="0"/>
          </a:p>
        </p:txBody>
      </p:sp>
      <p:sp>
        <p:nvSpPr>
          <p:cNvPr id="4" name="Rounded Rectangle 3"/>
          <p:cNvSpPr/>
          <p:nvPr/>
        </p:nvSpPr>
        <p:spPr>
          <a:xfrm>
            <a:off x="758045" y="3733800"/>
            <a:ext cx="2389031" cy="609600"/>
          </a:xfrm>
          <a:prstGeom prst="roundRect">
            <a:avLst>
              <a:gd name="adj" fmla="val 108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dirty="0">
                <a:solidFill>
                  <a:prstClr val="white"/>
                </a:solidFill>
                <a:latin typeface="Berlin Sans FB Demi" pitchFamily="34" charset="0"/>
              </a:rPr>
              <a:t>Example</a:t>
            </a:r>
          </a:p>
        </p:txBody>
      </p:sp>
      <p:sp>
        <p:nvSpPr>
          <p:cNvPr id="5" name="Date Placeholder 4"/>
          <p:cNvSpPr>
            <a:spLocks noGrp="1"/>
          </p:cNvSpPr>
          <p:nvPr>
            <p:ph type="dt" sz="half" idx="10"/>
          </p:nvPr>
        </p:nvSpPr>
        <p:spPr/>
        <p:txBody>
          <a:bodyPr/>
          <a:lstStyle/>
          <a:p>
            <a:fld id="{57BFC3C1-5623-4DE8-B071-E49E6DEB5C00}"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562267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660"/>
            <a:ext cx="7652305" cy="739140"/>
          </a:xfrm>
        </p:spPr>
        <p:txBody>
          <a:bodyPr>
            <a:normAutofit/>
          </a:bodyPr>
          <a:lstStyle/>
          <a:p>
            <a:pPr marL="0" indent="0" algn="justLow">
              <a:lnSpc>
                <a:spcPct val="150000"/>
              </a:lnSpc>
              <a:buNone/>
            </a:pPr>
            <a:r>
              <a:rPr lang="en-US" sz="3200" dirty="0">
                <a:solidFill>
                  <a:srgbClr val="FF0000"/>
                </a:solidFill>
                <a:latin typeface="Times New Roman" panose="02020603050405020304" pitchFamily="18" charset="0"/>
                <a:ea typeface="+mn-ea"/>
                <a:cs typeface="Times New Roman" panose="02020603050405020304" pitchFamily="18" charset="0"/>
              </a:rPr>
              <a:t>B-</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Format of completion Con.,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1" y="1219200"/>
            <a:ext cx="7728504" cy="4724400"/>
          </a:xfrm>
        </p:spPr>
        <p:txBody>
          <a:bodyPr>
            <a:normAutofit fontScale="92500"/>
          </a:bodyPr>
          <a:lstStyle/>
          <a:p>
            <a:pPr marL="0" marR="0" lvl="0" indent="0" algn="just">
              <a:lnSpc>
                <a:spcPct val="115000"/>
              </a:lnSpc>
              <a:spcBef>
                <a:spcPts val="0"/>
              </a:spcBef>
              <a:spcAft>
                <a:spcPts val="0"/>
              </a:spcAft>
              <a:buNone/>
            </a:pPr>
            <a:endParaRPr lang="en-US" sz="2800" b="1" dirty="0">
              <a:solidFill>
                <a:schemeClr val="accent2"/>
              </a:solidFill>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just">
              <a:lnSpc>
                <a:spcPct val="115000"/>
              </a:lnSpc>
              <a:spcBef>
                <a:spcPts val="0"/>
              </a:spcBef>
              <a:spcAft>
                <a:spcPts val="0"/>
              </a:spcAft>
              <a:buNone/>
            </a:pPr>
            <a:r>
              <a:rPr lang="en-US" sz="2800" b="1" dirty="0">
                <a:solidFill>
                  <a:schemeClr val="accent2"/>
                </a:solidFill>
                <a:effectLst/>
                <a:latin typeface="Times New Roman" panose="02020603050405020304" pitchFamily="18" charset="0"/>
                <a:ea typeface="Calibri" panose="020F0502020204030204" pitchFamily="34" charset="0"/>
                <a:cs typeface="Arial" panose="020B0604020202020204" pitchFamily="34" charset="0"/>
              </a:rPr>
              <a:t>C-</a:t>
            </a:r>
            <a:r>
              <a:rPr lang="en-US" sz="28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recall </a:t>
            </a:r>
            <a:r>
              <a:rPr lang="en-US" sz="2800" u="sng"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abbreviations</a:t>
            </a:r>
            <a:r>
              <a:rPr lang="en-US" sz="28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by giving a list of medical term , symbols</a:t>
            </a:r>
          </a:p>
          <a:p>
            <a:pPr marL="0" marR="0" lvl="0" indent="0" algn="just">
              <a:lnSpc>
                <a:spcPct val="115000"/>
              </a:lnSpc>
              <a:spcBef>
                <a:spcPts val="0"/>
              </a:spcBef>
              <a:spcAft>
                <a:spcPts val="0"/>
              </a:spcAft>
              <a:buNone/>
            </a:pPr>
            <a:endParaRPr lang="en-US"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91440" marR="0" indent="0" algn="just">
              <a:lnSpc>
                <a:spcPct val="115000"/>
              </a:lnSpc>
              <a:spcBef>
                <a:spcPts val="0"/>
              </a:spcBef>
              <a:spcAft>
                <a:spcPts val="10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r>
              <a:rPr lang="en-US" dirty="0"/>
              <a:t> </a:t>
            </a:r>
          </a:p>
          <a:p>
            <a:pPr marL="0" indent="0">
              <a:buNone/>
            </a:pPr>
            <a:endParaRPr lang="en-US" dirty="0"/>
          </a:p>
          <a:p>
            <a:pPr marL="0" indent="0">
              <a:buNone/>
            </a:pPr>
            <a:r>
              <a:rPr lang="en-US" dirty="0"/>
              <a:t>NPO  is  an abbreviation of ……………………………………. </a:t>
            </a:r>
          </a:p>
          <a:p>
            <a:pPr marL="0" indent="0">
              <a:buNone/>
            </a:pPr>
            <a:r>
              <a:rPr lang="en-US" dirty="0"/>
              <a:t>BMI is  an abbreviation of………………………………………</a:t>
            </a:r>
          </a:p>
          <a:p>
            <a:pPr marL="0" indent="0">
              <a:buNone/>
            </a:pPr>
            <a:r>
              <a:rPr lang="en-US" dirty="0"/>
              <a:t> </a:t>
            </a:r>
            <a:endParaRPr lang="ar-EG" dirty="0"/>
          </a:p>
        </p:txBody>
      </p:sp>
      <p:sp>
        <p:nvSpPr>
          <p:cNvPr id="4" name="Rounded Rectangle 3"/>
          <p:cNvSpPr/>
          <p:nvPr/>
        </p:nvSpPr>
        <p:spPr>
          <a:xfrm>
            <a:off x="609600" y="2906110"/>
            <a:ext cx="2389031"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dirty="0">
                <a:solidFill>
                  <a:prstClr val="white"/>
                </a:solidFill>
                <a:latin typeface="Berlin Sans FB Demi" pitchFamily="34" charset="0"/>
              </a:rPr>
              <a:t>Example</a:t>
            </a:r>
          </a:p>
        </p:txBody>
      </p:sp>
      <p:sp>
        <p:nvSpPr>
          <p:cNvPr id="5" name="Date Placeholder 4"/>
          <p:cNvSpPr>
            <a:spLocks noGrp="1"/>
          </p:cNvSpPr>
          <p:nvPr>
            <p:ph type="dt" sz="half" idx="10"/>
          </p:nvPr>
        </p:nvSpPr>
        <p:spPr/>
        <p:txBody>
          <a:bodyPr/>
          <a:lstStyle/>
          <a:p>
            <a:fld id="{DAA28059-968D-4132-9076-BED786E9EADB}"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866740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5" y="228600"/>
            <a:ext cx="7406640" cy="838200"/>
          </a:xfrm>
        </p:spPr>
        <p:txBody>
          <a:bodyPr>
            <a:noAutofit/>
          </a:bodyPr>
          <a:lstStyle/>
          <a:p>
            <a:pPr marL="0" indent="0" algn="justLow">
              <a:lnSpc>
                <a:spcPct val="150000"/>
              </a:lnSpc>
              <a:buNone/>
            </a:pPr>
            <a:r>
              <a:rPr lang="en-US" sz="3200" b="1" dirty="0">
                <a:solidFill>
                  <a:srgbClr val="FF0000"/>
                </a:solidFill>
                <a:latin typeface="Baskerville Old Face" pitchFamily="18" charset="0"/>
                <a:ea typeface="+mn-ea"/>
                <a:cs typeface="+mn-cs"/>
              </a:rPr>
              <a:t>B-</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Format of completion Con.,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1" y="1371600"/>
            <a:ext cx="7728504" cy="4572000"/>
          </a:xfrm>
        </p:spPr>
        <p:txBody>
          <a:bodyPr>
            <a:normAutofit/>
          </a:bodyPr>
          <a:lstStyle/>
          <a:p>
            <a:pPr marL="34290" indent="0" algn="just">
              <a:buNone/>
            </a:pP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D</a:t>
            </a:r>
            <a:r>
              <a:rPr lang="en-US" sz="28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t>
            </a:r>
            <a:r>
              <a:rPr lang="en-US" sz="2800" b="1" dirty="0"/>
              <a:t>Another types of short-answer items are </a:t>
            </a:r>
            <a:r>
              <a:rPr lang="en-US" sz="2800" b="1" i="1" u="sng" dirty="0">
                <a:solidFill>
                  <a:srgbClr val="FF0000"/>
                </a:solidFill>
              </a:rPr>
              <a:t>label a diagram, name anatomical parts.</a:t>
            </a:r>
          </a:p>
          <a:p>
            <a:pPr marL="0" indent="0" algn="l" rtl="0">
              <a:buNone/>
            </a:pPr>
            <a:endParaRPr lang="en-US" sz="1800" dirty="0">
              <a:latin typeface="Calibri" panose="020F0502020204030204" pitchFamily="34" charset="0"/>
              <a:cs typeface="Arial" panose="020B0604020202020204" pitchFamily="34" charset="0"/>
            </a:endParaRPr>
          </a:p>
          <a:p>
            <a:pPr marL="0" indent="0" algn="l" rtl="0">
              <a:buNone/>
            </a:pPr>
            <a:endParaRPr lang="en-US" sz="1800" dirty="0">
              <a:latin typeface="Calibri" panose="020F0502020204030204" pitchFamily="34" charset="0"/>
              <a:cs typeface="Arial" panose="020B0604020202020204" pitchFamily="34" charset="0"/>
            </a:endParaRPr>
          </a:p>
          <a:p>
            <a:pPr marL="0" indent="0" algn="l" rtl="0">
              <a:buNone/>
            </a:pPr>
            <a:endParaRPr lang="en-US" dirty="0"/>
          </a:p>
          <a:p>
            <a:pPr marL="0" indent="0">
              <a:buNone/>
            </a:pPr>
            <a:r>
              <a:rPr lang="en-US" dirty="0"/>
              <a:t>                                                                                          </a:t>
            </a:r>
          </a:p>
        </p:txBody>
      </p:sp>
      <p:sp>
        <p:nvSpPr>
          <p:cNvPr id="4" name="Rounded Rectangle 3"/>
          <p:cNvSpPr/>
          <p:nvPr/>
        </p:nvSpPr>
        <p:spPr>
          <a:xfrm>
            <a:off x="387688" y="3022704"/>
            <a:ext cx="2389031"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dirty="0">
                <a:solidFill>
                  <a:prstClr val="white"/>
                </a:solidFill>
                <a:latin typeface="Berlin Sans FB Demi" pitchFamily="34" charset="0"/>
              </a:rPr>
              <a:t>Example</a:t>
            </a:r>
          </a:p>
        </p:txBody>
      </p:sp>
      <p:pic>
        <p:nvPicPr>
          <p:cNvPr id="5" name="Picture 2" descr="C:\Users\عفاف سليمان\Pictures\kidney.jpg">
            <a:extLst>
              <a:ext uri="{FF2B5EF4-FFF2-40B4-BE49-F238E27FC236}">
                <a16:creationId xmlns:a16="http://schemas.microsoft.com/office/drawing/2014/main" id="{9F06D7A6-65DB-4AEC-B8F6-3DA1A2703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895600"/>
            <a:ext cx="3657600" cy="3228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3BB2EF6-7E7F-4D7F-8238-B956AC9DE98C}"/>
              </a:ext>
            </a:extLst>
          </p:cNvPr>
          <p:cNvSpPr txBox="1"/>
          <p:nvPr/>
        </p:nvSpPr>
        <p:spPr>
          <a:xfrm>
            <a:off x="348946" y="3530808"/>
            <a:ext cx="4255360" cy="1200329"/>
          </a:xfrm>
          <a:prstGeom prst="rect">
            <a:avLst/>
          </a:prstGeom>
          <a:noFill/>
        </p:spPr>
        <p:txBody>
          <a:bodyPr wrap="square">
            <a:spAutoFit/>
          </a:bodyPr>
          <a:lstStyle/>
          <a:p>
            <a:pPr algn="l" rtl="0"/>
            <a:endParaRPr lang="en-US" sz="2400" dirty="0"/>
          </a:p>
          <a:p>
            <a:pPr marL="342900" indent="-342900" algn="l" rtl="0">
              <a:buFont typeface="Arial" panose="020B0604020202020204" pitchFamily="34" charset="0"/>
              <a:buChar char="•"/>
            </a:pPr>
            <a:r>
              <a:rPr lang="en-US" sz="2400" dirty="0"/>
              <a:t> Name the anatomical part</a:t>
            </a:r>
          </a:p>
          <a:p>
            <a:pPr marL="0" indent="0" algn="l" rtl="0">
              <a:buNone/>
            </a:pPr>
            <a:r>
              <a:rPr lang="en-US" sz="2400" dirty="0"/>
              <a:t> of the kidney</a:t>
            </a:r>
            <a:endParaRPr lang="ar-EG" sz="2400" dirty="0"/>
          </a:p>
        </p:txBody>
      </p:sp>
      <p:sp>
        <p:nvSpPr>
          <p:cNvPr id="6" name="Date Placeholder 5"/>
          <p:cNvSpPr>
            <a:spLocks noGrp="1"/>
          </p:cNvSpPr>
          <p:nvPr>
            <p:ph type="dt" sz="half" idx="10"/>
          </p:nvPr>
        </p:nvSpPr>
        <p:spPr/>
        <p:txBody>
          <a:bodyPr/>
          <a:lstStyle/>
          <a:p>
            <a:fld id="{7D99AB90-CBCB-4795-8850-EA972B9BBFFC}" type="datetime1">
              <a:rPr lang="en-US" smtClean="0"/>
              <a:t>3/13/2025</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18</a:t>
            </a:fld>
            <a:endParaRPr lang="en-US"/>
          </a:p>
        </p:txBody>
      </p:sp>
      <p:cxnSp>
        <p:nvCxnSpPr>
          <p:cNvPr id="10" name="Straight Arrow Connector 9"/>
          <p:cNvCxnSpPr/>
          <p:nvPr/>
        </p:nvCxnSpPr>
        <p:spPr>
          <a:xfrm flipV="1">
            <a:off x="4724400" y="4876800"/>
            <a:ext cx="9906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807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sz="4000" b="1" dirty="0">
                <a:solidFill>
                  <a:srgbClr val="FF0000"/>
                </a:solidFill>
                <a:latin typeface="Times New Roman" pitchFamily="18" charset="0"/>
                <a:cs typeface="Times New Roman" pitchFamily="18" charset="0"/>
              </a:rPr>
              <a:t>For example</a:t>
            </a:r>
            <a:endParaRPr lang="ar-EG" sz="4000" b="1" dirty="0">
              <a:solidFill>
                <a:srgbClr val="FF0000"/>
              </a:solidFill>
              <a:latin typeface="Times New Roman"/>
              <a:ea typeface="Calibri"/>
              <a:cs typeface="Arial"/>
            </a:endParaRPr>
          </a:p>
        </p:txBody>
      </p:sp>
      <p:sp>
        <p:nvSpPr>
          <p:cNvPr id="3" name="Content Placeholder 2"/>
          <p:cNvSpPr>
            <a:spLocks noGrp="1"/>
          </p:cNvSpPr>
          <p:nvPr>
            <p:ph idx="1"/>
          </p:nvPr>
        </p:nvSpPr>
        <p:spPr>
          <a:xfrm>
            <a:off x="304800" y="1295400"/>
            <a:ext cx="8382000" cy="5410200"/>
          </a:xfrm>
        </p:spPr>
        <p:txBody>
          <a:bodyPr>
            <a:noAutofit/>
          </a:bodyPr>
          <a:lstStyle/>
          <a:p>
            <a:pPr marL="0" indent="0">
              <a:lnSpc>
                <a:spcPct val="200000"/>
              </a:lnSpc>
              <a:buNone/>
            </a:pP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label the diagram with words </a:t>
            </a:r>
            <a:r>
              <a:rPr lang="en-US" sz="2400" dirty="0">
                <a:latin typeface="Times New Roman" pitchFamily="18" charset="0"/>
                <a:cs typeface="Times New Roman" pitchFamily="18" charset="0"/>
              </a:rPr>
              <a:t>…………….</a:t>
            </a:r>
          </a:p>
          <a:p>
            <a:pPr marL="0" indent="0">
              <a:buNone/>
            </a:pPr>
            <a:endParaRPr lang="ar-EG" sz="2400" dirty="0">
              <a:latin typeface="Times New Roman" pitchFamily="18" charset="0"/>
              <a:cs typeface="Times New Roman" pitchFamily="18" charset="0"/>
            </a:endParaRPr>
          </a:p>
        </p:txBody>
      </p:sp>
      <p:graphicFrame>
        <p:nvGraphicFramePr>
          <p:cNvPr id="4" name="Diagram 3"/>
          <p:cNvGraphicFramePr/>
          <p:nvPr/>
        </p:nvGraphicFramePr>
        <p:xfrm>
          <a:off x="533400" y="2286000"/>
          <a:ext cx="8153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3276600" y="3962400"/>
            <a:ext cx="2362200" cy="11430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 ……….</a:t>
            </a:r>
            <a:endParaRPr lang="ar-EG" dirty="0">
              <a:solidFill>
                <a:schemeClr val="tx1"/>
              </a:solidFill>
            </a:endParaRPr>
          </a:p>
        </p:txBody>
      </p:sp>
      <p:sp>
        <p:nvSpPr>
          <p:cNvPr id="6" name="Date Placeholder 5"/>
          <p:cNvSpPr>
            <a:spLocks noGrp="1"/>
          </p:cNvSpPr>
          <p:nvPr>
            <p:ph type="dt" sz="half" idx="10"/>
          </p:nvPr>
        </p:nvSpPr>
        <p:spPr/>
        <p:txBody>
          <a:bodyPr/>
          <a:lstStyle/>
          <a:p>
            <a:fld id="{7C4A9030-09C7-4E07-9098-A16B52307C32}"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71214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Objectives</a:t>
            </a:r>
            <a:br>
              <a:rPr lang="en-US" b="1" dirty="0"/>
            </a:br>
            <a:endParaRPr lang="en-US" b="1" dirty="0"/>
          </a:p>
        </p:txBody>
      </p:sp>
      <p:sp>
        <p:nvSpPr>
          <p:cNvPr id="3" name="Content Placeholder 2"/>
          <p:cNvSpPr>
            <a:spLocks noGrp="1"/>
          </p:cNvSpPr>
          <p:nvPr>
            <p:ph idx="1"/>
          </p:nvPr>
        </p:nvSpPr>
        <p:spPr>
          <a:xfrm>
            <a:off x="76200" y="1143000"/>
            <a:ext cx="8991600" cy="5562600"/>
          </a:xfrm>
        </p:spPr>
        <p:txBody>
          <a:bodyPr>
            <a:normAutofit fontScale="92500"/>
          </a:bodyPr>
          <a:lstStyle/>
          <a:p>
            <a:pPr marL="0" indent="0" algn="just">
              <a:buNone/>
            </a:pPr>
            <a:r>
              <a:rPr lang="en-GB" sz="3000" b="1" u="sng" dirty="0">
                <a:solidFill>
                  <a:srgbClr val="C00000"/>
                </a:solidFill>
                <a:latin typeface="Times New Roman" panose="02020603050405020304" pitchFamily="18" charset="0"/>
                <a:cs typeface="Times New Roman" panose="02020603050405020304" pitchFamily="18" charset="0"/>
              </a:rPr>
              <a:t>At the end of this discussion, each candidate will be able to</a:t>
            </a:r>
            <a:r>
              <a:rPr lang="en-GB" b="1" dirty="0">
                <a:solidFill>
                  <a:srgbClr val="C00000"/>
                </a:solidFill>
              </a:rPr>
              <a:t>:</a:t>
            </a:r>
          </a:p>
          <a:p>
            <a:pPr marL="0" indent="0" algn="just">
              <a:buNone/>
            </a:pP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Illustrate</a:t>
            </a:r>
            <a:r>
              <a:rPr lang="en-GB" sz="2800" dirty="0">
                <a:latin typeface="Times New Roman" panose="02020603050405020304" pitchFamily="18" charset="0"/>
                <a:cs typeface="Times New Roman" panose="02020603050405020304" pitchFamily="18" charset="0"/>
              </a:rPr>
              <a:t> the key terms of ( Short Answer and Essay Questions)</a:t>
            </a:r>
            <a:r>
              <a:rPr lang="en-US" sz="2800" dirty="0">
                <a:latin typeface="Times New Roman" panose="02020603050405020304" pitchFamily="18" charset="0"/>
                <a:cs typeface="Times New Roman" panose="02020603050405020304" pitchFamily="18" charset="0"/>
              </a:rPr>
              <a:t>.</a:t>
            </a:r>
          </a:p>
          <a:p>
            <a:pPr lvl="0" algn="just">
              <a:buClr>
                <a:srgbClr val="93A299"/>
              </a:buClr>
              <a:buFont typeface="Wingdings" panose="05000000000000000000" pitchFamily="2" charset="2"/>
              <a:buChar char="Ø"/>
            </a:pPr>
            <a:r>
              <a:rPr lang="en-GB" sz="2800" dirty="0">
                <a:solidFill>
                  <a:srgbClr val="292934"/>
                </a:solidFill>
                <a:latin typeface="Times New Roman" panose="02020603050405020304" pitchFamily="18" charset="0"/>
                <a:cs typeface="Times New Roman" panose="02020603050405020304" pitchFamily="18" charset="0"/>
              </a:rPr>
              <a:t>Describe forms of Short Answer Questions.</a:t>
            </a:r>
          </a:p>
          <a:p>
            <a:pPr algn="just" fontAlgn="auto">
              <a:lnSpc>
                <a:spcPct val="150000"/>
              </a:lnSpc>
              <a:spcAft>
                <a:spcPts val="0"/>
              </a:spcAft>
              <a:buFont typeface="Wingdings" pitchFamily="2" charset="2"/>
              <a:buChar char="Ø"/>
              <a:defRPr/>
            </a:pPr>
            <a:r>
              <a:rPr lang="en-US" sz="2800" dirty="0">
                <a:latin typeface="Times New Roman" panose="02020603050405020304" pitchFamily="18" charset="0"/>
                <a:cs typeface="Times New Roman" panose="02020603050405020304" pitchFamily="18" charset="0"/>
              </a:rPr>
              <a:t>Discriminate between completion and short  answer question.</a:t>
            </a:r>
          </a:p>
          <a:p>
            <a:pPr algn="just" fontAlgn="auto">
              <a:lnSpc>
                <a:spcPct val="150000"/>
              </a:lnSpc>
              <a:spcAft>
                <a:spcPts val="0"/>
              </a:spcAft>
              <a:buFont typeface="Wingdings" pitchFamily="2" charset="2"/>
              <a:buChar char="Ø"/>
              <a:defRPr/>
            </a:pPr>
            <a:r>
              <a:rPr lang="en-US" sz="2800" dirty="0">
                <a:latin typeface="Times New Roman" panose="02020603050405020304" pitchFamily="18" charset="0"/>
                <a:cs typeface="Times New Roman" panose="02020603050405020304" pitchFamily="18" charset="0"/>
              </a:rPr>
              <a:t>Apply guidelines during writing short answer questions.</a:t>
            </a:r>
          </a:p>
          <a:p>
            <a:pPr algn="just" fontAlgn="auto">
              <a:lnSpc>
                <a:spcPct val="150000"/>
              </a:lnSpc>
              <a:spcAft>
                <a:spcPts val="0"/>
              </a:spcAft>
              <a:buFont typeface="Wingdings" pitchFamily="2" charset="2"/>
              <a:buChar char="Ø"/>
              <a:defRPr/>
            </a:pPr>
            <a:r>
              <a:rPr lang="en-US" sz="2800" dirty="0">
                <a:latin typeface="Times New Roman" panose="02020603050405020304" pitchFamily="18" charset="0"/>
                <a:cs typeface="Times New Roman" panose="02020603050405020304" pitchFamily="18" charset="0"/>
              </a:rPr>
              <a:t>Evaluate advantages and disadvantages of short answer questions</a:t>
            </a:r>
          </a:p>
        </p:txBody>
      </p:sp>
      <p:sp>
        <p:nvSpPr>
          <p:cNvPr id="6" name="Date Placeholder 5"/>
          <p:cNvSpPr>
            <a:spLocks noGrp="1"/>
          </p:cNvSpPr>
          <p:nvPr>
            <p:ph type="dt" sz="half" idx="10"/>
          </p:nvPr>
        </p:nvSpPr>
        <p:spPr/>
        <p:txBody>
          <a:bodyPr/>
          <a:lstStyle/>
          <a:p>
            <a:fld id="{3FC45A21-C4C0-4395-B53A-E872EA39C7E8}"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4242271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386" y="1528289"/>
            <a:ext cx="7685229" cy="3951060"/>
          </a:xfrm>
        </p:spPr>
        <p:style>
          <a:lnRef idx="1">
            <a:schemeClr val="accent5"/>
          </a:lnRef>
          <a:fillRef idx="2">
            <a:schemeClr val="accent5"/>
          </a:fillRef>
          <a:effectRef idx="1">
            <a:schemeClr val="accent5"/>
          </a:effectRef>
          <a:fontRef idx="minor">
            <a:schemeClr val="dk1"/>
          </a:fontRef>
        </p:style>
        <p:txBody>
          <a:bodyPr rtlCol="1">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defRPr/>
            </a:pPr>
            <a:endParaRPr lang="en-US" sz="4800" b="1" dirty="0"/>
          </a:p>
          <a:p>
            <a:pPr algn="ctr">
              <a:buNone/>
              <a:defRPr/>
            </a:pPr>
            <a:r>
              <a:rPr lang="en-US" sz="4800" b="1" dirty="0">
                <a:solidFill>
                  <a:srgbClr val="FF0000"/>
                </a:solidFill>
              </a:rPr>
              <a:t>Forms of Short-answer Questions</a:t>
            </a:r>
            <a:endParaRPr lang="ar-EG" b="1" dirty="0">
              <a:ln w="11430"/>
              <a:solidFill>
                <a:srgbClr val="FF0000"/>
              </a:solidFill>
              <a:effectLst>
                <a:outerShdw blurRad="50800" dist="39000" dir="5460000" algn="tl">
                  <a:srgbClr val="000000">
                    <a:alpha val="38000"/>
                  </a:srgbClr>
                </a:outerShdw>
              </a:effectLst>
            </a:endParaRPr>
          </a:p>
        </p:txBody>
      </p:sp>
      <p:sp>
        <p:nvSpPr>
          <p:cNvPr id="2" name="Date Placeholder 1"/>
          <p:cNvSpPr>
            <a:spLocks noGrp="1"/>
          </p:cNvSpPr>
          <p:nvPr>
            <p:ph type="dt" sz="half" idx="10"/>
          </p:nvPr>
        </p:nvSpPr>
        <p:spPr/>
        <p:txBody>
          <a:bodyPr/>
          <a:lstStyle/>
          <a:p>
            <a:fld id="{77076806-32EE-4E47-85F4-6097B309BDF1}" type="datetime1">
              <a:rPr lang="en-US" smtClean="0"/>
              <a:t>3/13/2025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729062803"/>
      </p:ext>
    </p:extLst>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Forms of Short-answer Questions</a:t>
            </a:r>
            <a:br>
              <a:rPr lang="en-US" b="1" dirty="0"/>
            </a:br>
            <a:endParaRPr lang="en-US" b="1" dirty="0"/>
          </a:p>
        </p:txBody>
      </p:sp>
      <p:sp>
        <p:nvSpPr>
          <p:cNvPr id="3" name="Content Placeholder 2"/>
          <p:cNvSpPr>
            <a:spLocks noGrp="1"/>
          </p:cNvSpPr>
          <p:nvPr>
            <p:ph idx="1"/>
          </p:nvPr>
        </p:nvSpPr>
        <p:spPr/>
        <p:txBody>
          <a:bodyPr/>
          <a:lstStyle/>
          <a:p>
            <a:endParaRPr lang="en-GB" dirty="0"/>
          </a:p>
          <a:p>
            <a:endParaRPr lang="en-GB" dirty="0"/>
          </a:p>
          <a:p>
            <a:endParaRPr lang="en-US" dirty="0"/>
          </a:p>
        </p:txBody>
      </p:sp>
      <p:sp>
        <p:nvSpPr>
          <p:cNvPr id="5" name="Chevron 4"/>
          <p:cNvSpPr/>
          <p:nvPr/>
        </p:nvSpPr>
        <p:spPr>
          <a:xfrm>
            <a:off x="2438400" y="1524000"/>
            <a:ext cx="5181600" cy="685800"/>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Definition questions</a:t>
            </a:r>
          </a:p>
        </p:txBody>
      </p:sp>
      <p:sp>
        <p:nvSpPr>
          <p:cNvPr id="7" name="Chevron 6"/>
          <p:cNvSpPr/>
          <p:nvPr/>
        </p:nvSpPr>
        <p:spPr>
          <a:xfrm>
            <a:off x="2438400" y="3048000"/>
            <a:ext cx="5257800" cy="685800"/>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3200" dirty="0">
                <a:solidFill>
                  <a:schemeClr val="bg1"/>
                </a:solidFill>
              </a:rPr>
            </a:br>
            <a:r>
              <a:rPr lang="en-US" sz="3200" dirty="0">
                <a:solidFill>
                  <a:schemeClr val="bg1"/>
                </a:solidFill>
              </a:rPr>
              <a:t> </a:t>
            </a:r>
          </a:p>
          <a:p>
            <a:pPr algn="ctr"/>
            <a:r>
              <a:rPr lang="en-US" sz="3200" b="1" dirty="0">
                <a:solidFill>
                  <a:schemeClr val="bg1"/>
                </a:solidFill>
              </a:rPr>
              <a:t>Explanation questions</a:t>
            </a:r>
            <a:br>
              <a:rPr lang="en-US" sz="3200" b="1" dirty="0">
                <a:solidFill>
                  <a:schemeClr val="tx1"/>
                </a:solidFill>
              </a:rPr>
            </a:br>
            <a:br>
              <a:rPr lang="en-US" sz="3200" b="1" dirty="0">
                <a:solidFill>
                  <a:schemeClr val="tx1"/>
                </a:solidFill>
              </a:rPr>
            </a:br>
            <a:endParaRPr lang="en-US" sz="3200" b="1" dirty="0">
              <a:solidFill>
                <a:schemeClr val="tx1"/>
              </a:solidFill>
            </a:endParaRPr>
          </a:p>
        </p:txBody>
      </p:sp>
      <p:sp>
        <p:nvSpPr>
          <p:cNvPr id="8" name="Chevron 7"/>
          <p:cNvSpPr/>
          <p:nvPr/>
        </p:nvSpPr>
        <p:spPr>
          <a:xfrm>
            <a:off x="2438400" y="3810000"/>
            <a:ext cx="5334000" cy="685800"/>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a:t>
            </a:r>
          </a:p>
          <a:p>
            <a:r>
              <a:rPr lang="en-US" sz="3200" b="1" dirty="0">
                <a:solidFill>
                  <a:schemeClr val="bg1"/>
                </a:solidFill>
              </a:rPr>
              <a:t>Relationship questions</a:t>
            </a:r>
            <a:br>
              <a:rPr lang="en-US" sz="3200" dirty="0">
                <a:solidFill>
                  <a:schemeClr val="bg1"/>
                </a:solidFill>
              </a:rPr>
            </a:br>
            <a:endParaRPr lang="en-US" sz="3200" dirty="0">
              <a:solidFill>
                <a:schemeClr val="bg1"/>
              </a:solidFill>
            </a:endParaRPr>
          </a:p>
        </p:txBody>
      </p:sp>
      <p:sp>
        <p:nvSpPr>
          <p:cNvPr id="9" name="Chevron 8"/>
          <p:cNvSpPr/>
          <p:nvPr/>
        </p:nvSpPr>
        <p:spPr>
          <a:xfrm>
            <a:off x="2438400" y="4572000"/>
            <a:ext cx="5257800" cy="685800"/>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Calculation questions</a:t>
            </a:r>
          </a:p>
        </p:txBody>
      </p:sp>
      <p:sp>
        <p:nvSpPr>
          <p:cNvPr id="10" name="Chevron 9"/>
          <p:cNvSpPr/>
          <p:nvPr/>
        </p:nvSpPr>
        <p:spPr>
          <a:xfrm>
            <a:off x="2438400" y="5334000"/>
            <a:ext cx="5257800" cy="762000"/>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a:p>
            <a:pPr algn="ctr"/>
            <a:r>
              <a:rPr lang="en-US" sz="3200" b="1" dirty="0">
                <a:solidFill>
                  <a:schemeClr val="bg1"/>
                </a:solidFill>
              </a:rPr>
              <a:t>Graphing questions</a:t>
            </a:r>
            <a:br>
              <a:rPr lang="en-US" sz="3200" b="1" dirty="0">
                <a:solidFill>
                  <a:schemeClr val="tx1"/>
                </a:solidFill>
              </a:rPr>
            </a:br>
            <a:endParaRPr lang="en-US" sz="3200" b="1" dirty="0">
              <a:solidFill>
                <a:schemeClr val="tx1"/>
              </a:solidFill>
            </a:endParaRPr>
          </a:p>
        </p:txBody>
      </p:sp>
      <p:sp>
        <p:nvSpPr>
          <p:cNvPr id="11" name="Oval 10"/>
          <p:cNvSpPr/>
          <p:nvPr/>
        </p:nvSpPr>
        <p:spPr>
          <a:xfrm>
            <a:off x="1404729" y="1600200"/>
            <a:ext cx="1033671" cy="533400"/>
          </a:xfrm>
          <a:prstGeom prst="ellipse">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a:t>
            </a:r>
            <a:endParaRPr lang="en-US" b="1" dirty="0">
              <a:solidFill>
                <a:schemeClr val="tx1"/>
              </a:solidFill>
            </a:endParaRPr>
          </a:p>
        </p:txBody>
      </p:sp>
      <p:sp>
        <p:nvSpPr>
          <p:cNvPr id="12" name="Oval 11"/>
          <p:cNvSpPr/>
          <p:nvPr/>
        </p:nvSpPr>
        <p:spPr>
          <a:xfrm>
            <a:off x="1404729" y="2286000"/>
            <a:ext cx="1033671" cy="609600"/>
          </a:xfrm>
          <a:prstGeom prst="ellipse">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a:t>
            </a:r>
            <a:endParaRPr lang="en-US" b="1" dirty="0">
              <a:solidFill>
                <a:schemeClr val="tx1"/>
              </a:solidFill>
            </a:endParaRPr>
          </a:p>
        </p:txBody>
      </p:sp>
      <p:sp>
        <p:nvSpPr>
          <p:cNvPr id="13" name="Oval 12"/>
          <p:cNvSpPr/>
          <p:nvPr/>
        </p:nvSpPr>
        <p:spPr>
          <a:xfrm>
            <a:off x="1404729" y="3048000"/>
            <a:ext cx="1033671" cy="609600"/>
          </a:xfrm>
          <a:prstGeom prst="ellipse">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3</a:t>
            </a:r>
            <a:endParaRPr lang="en-US" b="1" dirty="0">
              <a:solidFill>
                <a:schemeClr val="tx1"/>
              </a:solidFill>
            </a:endParaRPr>
          </a:p>
        </p:txBody>
      </p:sp>
      <p:sp>
        <p:nvSpPr>
          <p:cNvPr id="14" name="Oval 13"/>
          <p:cNvSpPr/>
          <p:nvPr/>
        </p:nvSpPr>
        <p:spPr>
          <a:xfrm>
            <a:off x="1404729" y="3810000"/>
            <a:ext cx="1033671" cy="685800"/>
          </a:xfrm>
          <a:prstGeom prst="ellipse">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4</a:t>
            </a:r>
            <a:endParaRPr lang="en-US" b="1" dirty="0">
              <a:solidFill>
                <a:schemeClr val="tx1"/>
              </a:solidFill>
            </a:endParaRPr>
          </a:p>
        </p:txBody>
      </p:sp>
      <p:sp>
        <p:nvSpPr>
          <p:cNvPr id="15" name="Oval 14"/>
          <p:cNvSpPr/>
          <p:nvPr/>
        </p:nvSpPr>
        <p:spPr>
          <a:xfrm>
            <a:off x="1404729" y="4572000"/>
            <a:ext cx="1033671" cy="685800"/>
          </a:xfrm>
          <a:prstGeom prst="ellipse">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5</a:t>
            </a:r>
            <a:endParaRPr lang="en-US" b="1" dirty="0">
              <a:solidFill>
                <a:schemeClr val="tx1"/>
              </a:solidFill>
            </a:endParaRPr>
          </a:p>
        </p:txBody>
      </p:sp>
      <p:sp>
        <p:nvSpPr>
          <p:cNvPr id="16" name="Oval 15"/>
          <p:cNvSpPr/>
          <p:nvPr/>
        </p:nvSpPr>
        <p:spPr>
          <a:xfrm>
            <a:off x="1404729" y="5334000"/>
            <a:ext cx="1033671" cy="762000"/>
          </a:xfrm>
          <a:prstGeom prst="ellipse">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6</a:t>
            </a:r>
            <a:endParaRPr lang="en-US" b="1" dirty="0">
              <a:solidFill>
                <a:schemeClr val="tx1"/>
              </a:solidFill>
            </a:endParaRPr>
          </a:p>
        </p:txBody>
      </p:sp>
      <p:sp>
        <p:nvSpPr>
          <p:cNvPr id="17" name="Chevron 16"/>
          <p:cNvSpPr/>
          <p:nvPr/>
        </p:nvSpPr>
        <p:spPr>
          <a:xfrm>
            <a:off x="2489200" y="2302932"/>
            <a:ext cx="5130800" cy="668867"/>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Example questions</a:t>
            </a:r>
          </a:p>
        </p:txBody>
      </p:sp>
      <p:sp>
        <p:nvSpPr>
          <p:cNvPr id="18" name="Date Placeholder 17"/>
          <p:cNvSpPr>
            <a:spLocks noGrp="1"/>
          </p:cNvSpPr>
          <p:nvPr>
            <p:ph type="dt" sz="half" idx="10"/>
          </p:nvPr>
        </p:nvSpPr>
        <p:spPr/>
        <p:txBody>
          <a:bodyPr/>
          <a:lstStyle/>
          <a:p>
            <a:fld id="{5A91D6A6-75C2-41B0-BD46-5DD248DBC467}" type="datetime1">
              <a:rPr lang="en-US" smtClean="0"/>
              <a:t>3/13/2025</a:t>
            </a:fld>
            <a:endParaRPr lang="en-US"/>
          </a:p>
        </p:txBody>
      </p:sp>
      <p:sp>
        <p:nvSpPr>
          <p:cNvPr id="19" name="Slide Number Placeholder 18"/>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20216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br>
              <a:rPr lang="en-GB" dirty="0"/>
            </a:br>
            <a:br>
              <a:rPr lang="en-GB" dirty="0"/>
            </a:br>
            <a:r>
              <a:rPr lang="en-GB" b="1" dirty="0">
                <a:solidFill>
                  <a:srgbClr val="C00000"/>
                </a:solidFill>
              </a:rPr>
              <a:t>1. Definition questions</a:t>
            </a:r>
            <a:br>
              <a:rPr lang="en-GB" b="1" dirty="0">
                <a:solidFill>
                  <a:srgbClr val="C00000"/>
                </a:solidFill>
              </a:rPr>
            </a:br>
            <a:br>
              <a:rPr lang="en-GB" dirty="0"/>
            </a:br>
            <a:endParaRPr lang="en-US" dirty="0"/>
          </a:p>
        </p:txBody>
      </p:sp>
      <p:sp>
        <p:nvSpPr>
          <p:cNvPr id="5" name="Content Placeholder 4"/>
          <p:cNvSpPr>
            <a:spLocks noGrp="1"/>
          </p:cNvSpPr>
          <p:nvPr>
            <p:ph sz="half" idx="1"/>
          </p:nvPr>
        </p:nvSpPr>
        <p:spPr>
          <a:xfrm>
            <a:off x="381000" y="1673352"/>
            <a:ext cx="6248400" cy="4718304"/>
          </a:xfrm>
        </p:spPr>
        <p:txBody>
          <a:bodyPr>
            <a:normAutofit/>
          </a:bodyPr>
          <a:lstStyle/>
          <a:p>
            <a:r>
              <a:rPr lang="en-GB" dirty="0">
                <a:latin typeface="Times New Roman" panose="02020603050405020304" pitchFamily="18" charset="0"/>
                <a:cs typeface="Times New Roman" panose="02020603050405020304" pitchFamily="18" charset="0"/>
              </a:rPr>
              <a:t>This question asks students to define a concept, term, or idea.</a:t>
            </a:r>
          </a:p>
          <a:p>
            <a:endParaRPr lang="en-GB" dirty="0">
              <a:latin typeface="Times New Roman" panose="02020603050405020304" pitchFamily="18" charset="0"/>
              <a:cs typeface="Times New Roman" panose="02020603050405020304" pitchFamily="18" charset="0"/>
            </a:endParaRPr>
          </a:p>
          <a:p>
            <a:pPr marL="0" indent="0">
              <a:buNone/>
            </a:pPr>
            <a:r>
              <a:rPr lang="en-GB" b="1" dirty="0">
                <a:solidFill>
                  <a:srgbClr val="C00000"/>
                </a:solidFill>
                <a:latin typeface="Times New Roman" panose="02020603050405020304" pitchFamily="18" charset="0"/>
                <a:cs typeface="Times New Roman" panose="02020603050405020304" pitchFamily="18" charset="0"/>
              </a:rPr>
              <a:t>Question: </a:t>
            </a:r>
            <a:r>
              <a:rPr lang="en-GB" dirty="0">
                <a:latin typeface="Times New Roman" panose="02020603050405020304" pitchFamily="18" charset="0"/>
                <a:cs typeface="Times New Roman" panose="02020603050405020304" pitchFamily="18" charset="0"/>
              </a:rPr>
              <a:t>"What is pancytopenia?“</a:t>
            </a:r>
          </a:p>
          <a:p>
            <a:endParaRPr lang="en-GB" dirty="0">
              <a:latin typeface="Times New Roman" panose="02020603050405020304" pitchFamily="18" charset="0"/>
              <a:cs typeface="Times New Roman" panose="02020603050405020304" pitchFamily="18" charset="0"/>
            </a:endParaRPr>
          </a:p>
          <a:p>
            <a:pPr marL="0" indent="0" algn="just">
              <a:buNone/>
            </a:pPr>
            <a:r>
              <a:rPr lang="en-GB" b="1" dirty="0">
                <a:solidFill>
                  <a:srgbClr val="C00000"/>
                </a:solidFill>
                <a:latin typeface="Times New Roman" panose="02020603050405020304" pitchFamily="18" charset="0"/>
                <a:cs typeface="Times New Roman" panose="02020603050405020304" pitchFamily="18" charset="0"/>
              </a:rPr>
              <a:t>Answer: </a:t>
            </a:r>
            <a:r>
              <a:rPr lang="en-GB" dirty="0">
                <a:latin typeface="Times New Roman" panose="02020603050405020304" pitchFamily="18" charset="0"/>
                <a:cs typeface="Times New Roman" panose="02020603050405020304" pitchFamily="18" charset="0"/>
              </a:rPr>
              <a:t>"deficiency of all three cellular components of the blood (red cells, white cells, and platelets).</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53200" y="1676400"/>
            <a:ext cx="2514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96D0F970-1166-4D23-9EED-BF6981DDB3F8}"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861557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b="1" dirty="0"/>
            </a:br>
            <a:r>
              <a:rPr lang="en-US" b="1" dirty="0"/>
              <a:t>2. Example questions</a:t>
            </a:r>
            <a:br>
              <a:rPr lang="en-US" b="1" dirty="0"/>
            </a:br>
            <a:endParaRPr lang="en-US" b="1" dirty="0"/>
          </a:p>
        </p:txBody>
      </p:sp>
      <p:sp>
        <p:nvSpPr>
          <p:cNvPr id="3" name="Content Placeholder 2"/>
          <p:cNvSpPr>
            <a:spLocks noGrp="1"/>
          </p:cNvSpPr>
          <p:nvPr>
            <p:ph idx="1"/>
          </p:nvPr>
        </p:nvSpPr>
        <p:spPr/>
        <p:txBody>
          <a:bodyPr>
            <a:normAutofit/>
          </a:bodyPr>
          <a:lstStyle/>
          <a:p>
            <a:r>
              <a:rPr lang="en-GB" sz="3200" dirty="0">
                <a:latin typeface="Times New Roman" panose="02020603050405020304" pitchFamily="18" charset="0"/>
                <a:cs typeface="Times New Roman" panose="02020603050405020304" pitchFamily="18" charset="0"/>
              </a:rPr>
              <a:t>Require a specific real-world example of a concept or phenomenon.</a:t>
            </a:r>
          </a:p>
          <a:p>
            <a:endParaRPr lang="en-GB" sz="3200" dirty="0">
              <a:latin typeface="Times New Roman" panose="02020603050405020304" pitchFamily="18" charset="0"/>
              <a:cs typeface="Times New Roman" panose="02020603050405020304" pitchFamily="18" charset="0"/>
            </a:endParaRPr>
          </a:p>
          <a:p>
            <a:pPr>
              <a:buFont typeface="Wingdings" pitchFamily="2" charset="2"/>
              <a:buChar char="ü"/>
            </a:pPr>
            <a:r>
              <a:rPr lang="en-GB" sz="3200" b="1" dirty="0">
                <a:solidFill>
                  <a:srgbClr val="FF0000"/>
                </a:solidFill>
                <a:latin typeface="Times New Roman" panose="02020603050405020304" pitchFamily="18" charset="0"/>
                <a:cs typeface="Times New Roman" panose="02020603050405020304" pitchFamily="18" charset="0"/>
              </a:rPr>
              <a:t>Question: </a:t>
            </a:r>
            <a:r>
              <a:rPr lang="en-US" sz="3200" dirty="0">
                <a:latin typeface="Times New Roman" panose="02020603050405020304" pitchFamily="18" charset="0"/>
                <a:cs typeface="Times New Roman" panose="02020603050405020304" pitchFamily="18" charset="0"/>
              </a:rPr>
              <a:t>Question: "Provide two examples of pairs of goods that are alternatives."</a:t>
            </a:r>
          </a:p>
          <a:p>
            <a:pPr>
              <a:buFont typeface="Wingdings" pitchFamily="2" charset="2"/>
              <a:buChar char="ü"/>
            </a:pPr>
            <a:endParaRPr lang="en-US" sz="3200" dirty="0">
              <a:latin typeface="Times New Roman" panose="02020603050405020304" pitchFamily="18" charset="0"/>
              <a:cs typeface="Times New Roman" panose="02020603050405020304" pitchFamily="18" charset="0"/>
            </a:endParaRPr>
          </a:p>
          <a:p>
            <a:pPr>
              <a:buFont typeface="Wingdings" pitchFamily="2" charset="2"/>
              <a:buChar char="ü"/>
            </a:pPr>
            <a:r>
              <a:rPr lang="en-US" sz="3200" b="1" dirty="0">
                <a:solidFill>
                  <a:srgbClr val="FF0000"/>
                </a:solidFill>
                <a:latin typeface="Times New Roman" panose="02020603050405020304" pitchFamily="18" charset="0"/>
                <a:cs typeface="Times New Roman" panose="02020603050405020304" pitchFamily="18" charset="0"/>
              </a:rPr>
              <a:t>Answer: </a:t>
            </a:r>
            <a:r>
              <a:rPr lang="en-US" sz="3200" dirty="0">
                <a:latin typeface="Times New Roman" panose="02020603050405020304" pitchFamily="18" charset="0"/>
                <a:cs typeface="Times New Roman" panose="02020603050405020304" pitchFamily="18" charset="0"/>
              </a:rPr>
              <a:t>"Margarine and butter, tea and coffee are examples of pairs of goods that are alternatives."</a:t>
            </a:r>
          </a:p>
        </p:txBody>
      </p:sp>
      <p:sp>
        <p:nvSpPr>
          <p:cNvPr id="6" name="Date Placeholder 5"/>
          <p:cNvSpPr>
            <a:spLocks noGrp="1"/>
          </p:cNvSpPr>
          <p:nvPr>
            <p:ph type="dt" sz="half" idx="10"/>
          </p:nvPr>
        </p:nvSpPr>
        <p:spPr/>
        <p:txBody>
          <a:bodyPr/>
          <a:lstStyle/>
          <a:p>
            <a:fld id="{340DEA96-DC22-47CF-9179-EF97F3751B65}"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24512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r>
              <a:rPr lang="en-GB" sz="4400" b="1" dirty="0"/>
              <a:t>3. Explanation questions</a:t>
            </a:r>
            <a:br>
              <a:rPr lang="en-GB" dirty="0"/>
            </a:br>
            <a:br>
              <a:rPr lang="en-GB" dirty="0"/>
            </a:br>
            <a:endParaRPr lang="en-US" dirty="0"/>
          </a:p>
        </p:txBody>
      </p:sp>
      <p:sp>
        <p:nvSpPr>
          <p:cNvPr id="3" name="Content Placeholder 2"/>
          <p:cNvSpPr>
            <a:spLocks noGrp="1"/>
          </p:cNvSpPr>
          <p:nvPr>
            <p:ph idx="1"/>
          </p:nvPr>
        </p:nvSpPr>
        <p:spPr/>
        <p:txBody>
          <a:bodyPr>
            <a:normAutofit fontScale="62500" lnSpcReduction="20000"/>
          </a:bodyPr>
          <a:lstStyle/>
          <a:p>
            <a:pPr marL="0" indent="0" algn="just">
              <a:lnSpc>
                <a:spcPct val="120000"/>
              </a:lnSpc>
              <a:buNone/>
            </a:pPr>
            <a:r>
              <a:rPr lang="en-GB" sz="4600" dirty="0">
                <a:latin typeface="Times New Roman" panose="02020603050405020304" pitchFamily="18" charset="0"/>
                <a:cs typeface="Times New Roman" panose="02020603050405020304" pitchFamily="18" charset="0"/>
              </a:rPr>
              <a:t>This is a question where students are asked to provide an explanation. The explanation may address </a:t>
            </a:r>
            <a:r>
              <a:rPr lang="en-US" sz="4800" dirty="0">
                <a:solidFill>
                  <a:srgbClr val="FF0000"/>
                </a:solidFill>
                <a:latin typeface="Times New Roman" panose="02020603050405020304" pitchFamily="18" charset="0"/>
                <a:cs typeface="Times New Roman" panose="02020603050405020304" pitchFamily="18" charset="0"/>
              </a:rPr>
              <a:t>why something is true or how something functions</a:t>
            </a:r>
            <a:r>
              <a:rPr lang="en-GB" sz="4600" dirty="0">
                <a:latin typeface="Times New Roman" panose="02020603050405020304" pitchFamily="18" charset="0"/>
                <a:cs typeface="Times New Roman" panose="02020603050405020304" pitchFamily="18" charset="0"/>
              </a:rPr>
              <a:t>.</a:t>
            </a:r>
          </a:p>
          <a:p>
            <a:pPr marL="0" indent="0" algn="just">
              <a:lnSpc>
                <a:spcPct val="120000"/>
              </a:lnSpc>
              <a:buNone/>
            </a:pPr>
            <a:endParaRPr lang="en-GB" sz="4600" dirty="0">
              <a:latin typeface="Times New Roman" panose="02020603050405020304" pitchFamily="18" charset="0"/>
              <a:cs typeface="Times New Roman" panose="02020603050405020304" pitchFamily="18" charset="0"/>
            </a:endParaRPr>
          </a:p>
          <a:p>
            <a:pPr>
              <a:buFont typeface="Wingdings" pitchFamily="2" charset="2"/>
              <a:buChar char="ü"/>
            </a:pPr>
            <a:r>
              <a:rPr lang="en-GB" sz="4600" b="1" dirty="0">
                <a:solidFill>
                  <a:srgbClr val="FF0000"/>
                </a:solidFill>
                <a:latin typeface="Times New Roman" panose="02020603050405020304" pitchFamily="18" charset="0"/>
                <a:cs typeface="Times New Roman" panose="02020603050405020304" pitchFamily="18" charset="0"/>
              </a:rPr>
              <a:t>Question: </a:t>
            </a:r>
            <a:r>
              <a:rPr lang="en-US" sz="4800" dirty="0">
                <a:latin typeface="Times New Roman" panose="02020603050405020304" pitchFamily="18" charset="0"/>
                <a:cs typeface="Times New Roman" panose="02020603050405020304" pitchFamily="18" charset="0"/>
              </a:rPr>
              <a:t>"Why is the supply curve upward-sloping for most goods and services?“</a:t>
            </a:r>
          </a:p>
          <a:p>
            <a:pPr>
              <a:buFont typeface="Wingdings" pitchFamily="2" charset="2"/>
              <a:buChar char="ü"/>
            </a:pPr>
            <a:endParaRPr lang="en-US" sz="4800" dirty="0">
              <a:latin typeface="Times New Roman" panose="02020603050405020304" pitchFamily="18" charset="0"/>
              <a:cs typeface="Times New Roman" panose="02020603050405020304" pitchFamily="18" charset="0"/>
            </a:endParaRPr>
          </a:p>
          <a:p>
            <a:pPr>
              <a:buFont typeface="Wingdings" pitchFamily="2" charset="2"/>
              <a:buChar char="ü"/>
            </a:pPr>
            <a:r>
              <a:rPr lang="en-US" sz="4800" b="1" dirty="0">
                <a:solidFill>
                  <a:srgbClr val="FF0000"/>
                </a:solidFill>
                <a:latin typeface="Times New Roman" panose="02020603050405020304" pitchFamily="18" charset="0"/>
                <a:cs typeface="Times New Roman" panose="02020603050405020304" pitchFamily="18" charset="0"/>
              </a:rPr>
              <a:t>Answer: </a:t>
            </a:r>
            <a:r>
              <a:rPr lang="en-US" sz="4800" dirty="0">
                <a:latin typeface="Times New Roman" panose="02020603050405020304" pitchFamily="18" charset="0"/>
                <a:cs typeface="Times New Roman" panose="02020603050405020304" pitchFamily="18" charset="0"/>
              </a:rPr>
              <a:t>"The supply curve is upward-sloping because as the price the market pays increases for goods and services the volume that suppliers are willing to produce increases."</a:t>
            </a:r>
          </a:p>
        </p:txBody>
      </p:sp>
      <p:sp>
        <p:nvSpPr>
          <p:cNvPr id="6" name="Date Placeholder 5"/>
          <p:cNvSpPr>
            <a:spLocks noGrp="1"/>
          </p:cNvSpPr>
          <p:nvPr>
            <p:ph type="dt" sz="half" idx="10"/>
          </p:nvPr>
        </p:nvSpPr>
        <p:spPr/>
        <p:txBody>
          <a:bodyPr/>
          <a:lstStyle/>
          <a:p>
            <a:fld id="{F0946591-BE92-48A5-B1DC-C3364FF35DE5}"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855964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4. Relationship questions.</a:t>
            </a:r>
            <a:br>
              <a:rPr lang="en-US" dirty="0"/>
            </a:br>
            <a:endParaRPr lang="en-US" dirty="0"/>
          </a:p>
        </p:txBody>
      </p:sp>
      <p:sp>
        <p:nvSpPr>
          <p:cNvPr id="3" name="Content Placeholder 2"/>
          <p:cNvSpPr>
            <a:spLocks noGrp="1"/>
          </p:cNvSpPr>
          <p:nvPr>
            <p:ph idx="1"/>
          </p:nvPr>
        </p:nvSpPr>
        <p:spPr>
          <a:xfrm>
            <a:off x="304800" y="1371600"/>
            <a:ext cx="8382000" cy="5334000"/>
          </a:xfrm>
        </p:spPr>
        <p:txBody>
          <a:bodyPr>
            <a:normAutofit fontScale="92500" lnSpcReduction="10000"/>
          </a:bodyPr>
          <a:lstStyle/>
          <a:p>
            <a:pPr algn="just"/>
            <a:r>
              <a:rPr lang="en-GB" sz="3200" dirty="0">
                <a:latin typeface="Times New Roman" panose="02020603050405020304" pitchFamily="18" charset="0"/>
                <a:cs typeface="Times New Roman" panose="02020603050405020304" pitchFamily="18" charset="0"/>
              </a:rPr>
              <a:t>Requires you to state how two or more things relate to each other. Are they the same? Are they different? How does the existence of one affect the other? </a:t>
            </a: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r>
              <a:rPr lang="en-GB" sz="3200" b="1" dirty="0">
                <a:solidFill>
                  <a:srgbClr val="C00000"/>
                </a:solidFill>
                <a:latin typeface="Times New Roman" panose="02020603050405020304" pitchFamily="18" charset="0"/>
                <a:cs typeface="Times New Roman" panose="02020603050405020304" pitchFamily="18" charset="0"/>
              </a:rPr>
              <a:t>Question: </a:t>
            </a:r>
            <a:r>
              <a:rPr lang="en-GB" sz="3200" dirty="0">
                <a:latin typeface="Times New Roman" panose="02020603050405020304" pitchFamily="18" charset="0"/>
                <a:cs typeface="Times New Roman" panose="02020603050405020304" pitchFamily="18" charset="0"/>
              </a:rPr>
              <a:t>“ what is the relationship between supply and demand?"</a:t>
            </a:r>
          </a:p>
          <a:p>
            <a:pPr marL="0" indent="0" algn="just">
              <a:buNone/>
            </a:pPr>
            <a:endParaRPr lang="en-GB" sz="3200" dirty="0">
              <a:solidFill>
                <a:srgbClr val="C00000"/>
              </a:solidFill>
              <a:latin typeface="Times New Roman" panose="02020603050405020304" pitchFamily="18" charset="0"/>
              <a:cs typeface="Times New Roman" panose="02020603050405020304" pitchFamily="18" charset="0"/>
            </a:endParaRPr>
          </a:p>
          <a:p>
            <a:pPr marL="0" indent="0" algn="just">
              <a:buNone/>
            </a:pPr>
            <a:r>
              <a:rPr lang="en-GB" sz="3200" b="1" dirty="0">
                <a:solidFill>
                  <a:srgbClr val="C00000"/>
                </a:solidFill>
                <a:latin typeface="Times New Roman" panose="02020603050405020304" pitchFamily="18" charset="0"/>
                <a:cs typeface="Times New Roman" panose="02020603050405020304" pitchFamily="18" charset="0"/>
              </a:rPr>
              <a:t>Answer: </a:t>
            </a:r>
            <a:r>
              <a:rPr lang="en-GB" sz="3200" dirty="0">
                <a:latin typeface="Times New Roman" panose="02020603050405020304" pitchFamily="18" charset="0"/>
                <a:cs typeface="Times New Roman" panose="02020603050405020304" pitchFamily="18" charset="0"/>
              </a:rPr>
              <a:t>"When supply exceeds demand, prices tend to fall, and when demand exceeds supply, prices tend to rise."</a:t>
            </a:r>
          </a:p>
          <a:p>
            <a:endParaRPr lang="en-US" dirty="0"/>
          </a:p>
        </p:txBody>
      </p:sp>
      <p:sp>
        <p:nvSpPr>
          <p:cNvPr id="6" name="Date Placeholder 5"/>
          <p:cNvSpPr>
            <a:spLocks noGrp="1"/>
          </p:cNvSpPr>
          <p:nvPr>
            <p:ph type="dt" sz="half" idx="10"/>
          </p:nvPr>
        </p:nvSpPr>
        <p:spPr/>
        <p:txBody>
          <a:bodyPr/>
          <a:lstStyle/>
          <a:p>
            <a:fld id="{55E4CDA1-3E0C-42A8-85A7-B9153F209AAB}"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136984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Calculation questions</a:t>
            </a:r>
          </a:p>
        </p:txBody>
      </p:sp>
      <p:sp>
        <p:nvSpPr>
          <p:cNvPr id="3" name="Content Placeholder 2"/>
          <p:cNvSpPr>
            <a:spLocks noGrp="1"/>
          </p:cNvSpPr>
          <p:nvPr>
            <p:ph idx="1"/>
          </p:nvPr>
        </p:nvSpPr>
        <p:spPr/>
        <p:txBody>
          <a:bodyPr>
            <a:normAutofit/>
          </a:bodyPr>
          <a:lstStyle/>
          <a:p>
            <a:pPr algn="just"/>
            <a:r>
              <a:rPr lang="en-GB" sz="3200" dirty="0">
                <a:latin typeface="Times New Roman" panose="02020603050405020304" pitchFamily="18" charset="0"/>
                <a:cs typeface="Times New Roman" panose="02020603050405020304" pitchFamily="18" charset="0"/>
              </a:rPr>
              <a:t>Require you to calculate or compute a numerical answer or response.</a:t>
            </a:r>
          </a:p>
          <a:p>
            <a:pPr algn="just"/>
            <a:endParaRPr lang="en-GB" sz="3200" dirty="0">
              <a:latin typeface="Times New Roman" panose="02020603050405020304" pitchFamily="18" charset="0"/>
              <a:cs typeface="Times New Roman" panose="02020603050405020304" pitchFamily="18" charset="0"/>
            </a:endParaRPr>
          </a:p>
          <a:p>
            <a:pPr marL="0" indent="0" algn="just">
              <a:buNone/>
            </a:pPr>
            <a:r>
              <a:rPr lang="en-GB" sz="3200" b="1" dirty="0">
                <a:solidFill>
                  <a:srgbClr val="C00000"/>
                </a:solidFill>
                <a:latin typeface="Times New Roman" panose="02020603050405020304" pitchFamily="18" charset="0"/>
                <a:cs typeface="Times New Roman" panose="02020603050405020304" pitchFamily="18" charset="0"/>
              </a:rPr>
              <a:t>Question: </a:t>
            </a:r>
            <a:r>
              <a:rPr lang="en-GB" sz="3200" dirty="0">
                <a:latin typeface="Times New Roman" panose="02020603050405020304" pitchFamily="18" charset="0"/>
                <a:cs typeface="Times New Roman" panose="02020603050405020304" pitchFamily="18" charset="0"/>
              </a:rPr>
              <a:t>“If the patient passed urine 3 ml/kg/hr. his weight is 30, how much urine the patient passed in 24 hours?</a:t>
            </a: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r>
              <a:rPr lang="en-GB" sz="3200" b="1" dirty="0">
                <a:solidFill>
                  <a:srgbClr val="C00000"/>
                </a:solidFill>
                <a:latin typeface="Times New Roman" panose="02020603050405020304" pitchFamily="18" charset="0"/>
                <a:cs typeface="Times New Roman" panose="02020603050405020304" pitchFamily="18" charset="0"/>
              </a:rPr>
              <a:t>Answer: </a:t>
            </a:r>
            <a:r>
              <a:rPr lang="en-GB" sz="3200" dirty="0">
                <a:latin typeface="Times New Roman" panose="02020603050405020304" pitchFamily="18" charset="0"/>
                <a:cs typeface="Times New Roman" panose="02020603050405020304" pitchFamily="18" charset="0"/>
              </a:rPr>
              <a:t>“2160 ml“.</a:t>
            </a:r>
            <a:endParaRPr lang="en-US" sz="3200"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66793F0D-0726-4171-B7B8-2A10FDC98EBD}"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766503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b="1" dirty="0"/>
            </a:br>
            <a:r>
              <a:rPr lang="en-US" b="1" dirty="0"/>
              <a:t>6. Graphing questions</a:t>
            </a:r>
            <a:br>
              <a:rPr lang="en-US" b="1" dirty="0"/>
            </a:br>
            <a:endParaRPr lang="en-US" b="1" dirty="0"/>
          </a:p>
        </p:txBody>
      </p:sp>
      <p:sp>
        <p:nvSpPr>
          <p:cNvPr id="3" name="Content Placeholder 2"/>
          <p:cNvSpPr>
            <a:spLocks noGrp="1"/>
          </p:cNvSpPr>
          <p:nvPr>
            <p:ph idx="1"/>
          </p:nvPr>
        </p:nvSpPr>
        <p:spPr/>
        <p:txBody>
          <a:bodyPr/>
          <a:lstStyle/>
          <a:p>
            <a:pPr algn="just"/>
            <a:r>
              <a:rPr lang="en-GB" sz="3200" dirty="0">
                <a:latin typeface="Times New Roman" panose="02020603050405020304" pitchFamily="18" charset="0"/>
                <a:cs typeface="Times New Roman" panose="02020603050405020304" pitchFamily="18" charset="0"/>
              </a:rPr>
              <a:t>Graphing questions typically require an answer in the form of a graph.</a:t>
            </a: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r>
              <a:rPr lang="en-GB" sz="3200" b="1" dirty="0">
                <a:solidFill>
                  <a:srgbClr val="C00000"/>
                </a:solidFill>
                <a:latin typeface="Times New Roman" panose="02020603050405020304" pitchFamily="18" charset="0"/>
                <a:cs typeface="Times New Roman" panose="02020603050405020304" pitchFamily="18" charset="0"/>
              </a:rPr>
              <a:t>Question: </a:t>
            </a:r>
            <a:r>
              <a:rPr lang="en-GB" sz="3200" dirty="0">
                <a:latin typeface="Times New Roman" panose="02020603050405020304" pitchFamily="18" charset="0"/>
                <a:cs typeface="Times New Roman" panose="02020603050405020304" pitchFamily="18" charset="0"/>
              </a:rPr>
              <a:t>"Draw a diagram of a supply curve that shows the relationship between quantity supplied and price."</a:t>
            </a:r>
          </a:p>
          <a:p>
            <a:pPr algn="just"/>
            <a:r>
              <a:rPr lang="en-GB" sz="3200" b="1" dirty="0">
                <a:solidFill>
                  <a:srgbClr val="C00000"/>
                </a:solidFill>
                <a:latin typeface="Times New Roman" panose="02020603050405020304" pitchFamily="18" charset="0"/>
                <a:cs typeface="Times New Roman" panose="02020603050405020304" pitchFamily="18" charset="0"/>
              </a:rPr>
              <a:t>Answer:</a:t>
            </a:r>
            <a:endParaRPr lang="en-US" b="1" dirty="0">
              <a:solidFill>
                <a:srgbClr val="C00000"/>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572000"/>
            <a:ext cx="518160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FFDD9736-0B88-43A6-9B4C-771269D8FAB9}"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697651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386" y="1763940"/>
            <a:ext cx="7685229" cy="3951060"/>
          </a:xfrm>
        </p:spPr>
        <p:style>
          <a:lnRef idx="1">
            <a:schemeClr val="accent5"/>
          </a:lnRef>
          <a:fillRef idx="2">
            <a:schemeClr val="accent5"/>
          </a:fillRef>
          <a:effectRef idx="1">
            <a:schemeClr val="accent5"/>
          </a:effectRef>
          <a:fontRef idx="minor">
            <a:schemeClr val="dk1"/>
          </a:fontRef>
        </p:style>
        <p:txBody>
          <a:bodyPr rtlCol="1">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defRPr/>
            </a:pPr>
            <a:endParaRPr lang="en-US" sz="4679"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ctr">
              <a:buNone/>
              <a:defRPr/>
            </a:pPr>
            <a:r>
              <a:rPr lang="en-US" sz="4679"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Eight</a:t>
            </a:r>
            <a:r>
              <a:rPr lang="en-US" sz="4800" dirty="0">
                <a:ln w="0"/>
                <a:solidFill>
                  <a:schemeClr val="accent1"/>
                </a:solidFill>
                <a:effectLst>
                  <a:outerShdw blurRad="38100" dist="25400" dir="5400000" algn="ctr" rotWithShape="0">
                    <a:srgbClr val="6E747A">
                      <a:alpha val="43000"/>
                    </a:srgbClr>
                  </a:outerShdw>
                </a:effectLst>
              </a:rPr>
              <a:t> </a:t>
            </a:r>
            <a:r>
              <a:rPr lang="en-US" sz="4679"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Guidelines for writing</a:t>
            </a:r>
          </a:p>
          <a:p>
            <a:pPr algn="ctr">
              <a:buNone/>
              <a:defRPr/>
            </a:pPr>
            <a:r>
              <a:rPr lang="en-US" sz="4679"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short answer questions</a:t>
            </a:r>
          </a:p>
          <a:p>
            <a:pPr algn="ctr">
              <a:buNone/>
              <a:defRPr/>
            </a:pPr>
            <a:endParaRPr lang="ar-EG"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defRPr/>
            </a:pPr>
            <a:endParaRPr lang="ar-EG"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Date Placeholder 1"/>
          <p:cNvSpPr>
            <a:spLocks noGrp="1"/>
          </p:cNvSpPr>
          <p:nvPr>
            <p:ph type="dt" sz="half" idx="10"/>
          </p:nvPr>
        </p:nvSpPr>
        <p:spPr/>
        <p:txBody>
          <a:bodyPr/>
          <a:lstStyle/>
          <a:p>
            <a:fld id="{47060FE9-721B-49E8-8336-D36B0FD3B295}" type="datetime1">
              <a:rPr lang="en-US" smtClean="0"/>
              <a:t>3/13/2025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4166860948"/>
      </p:ext>
    </p:extLst>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05800" cy="990600"/>
          </a:xfrm>
        </p:spPr>
        <p:txBody>
          <a:bodyPr>
            <a:normAutofit fontScale="90000"/>
          </a:bodyPr>
          <a:lstStyle/>
          <a:p>
            <a:br>
              <a:rPr lang="en-GB" dirty="0"/>
            </a:br>
            <a:br>
              <a:rPr lang="en-GB" dirty="0"/>
            </a:br>
            <a:r>
              <a:rPr lang="en-GB" sz="4400" b="1" dirty="0">
                <a:solidFill>
                  <a:srgbClr val="C00000"/>
                </a:solidFill>
              </a:rPr>
              <a:t>Guidelines for writing Short-Answer question</a:t>
            </a:r>
            <a:br>
              <a:rPr lang="en-GB" sz="4400" b="1" dirty="0">
                <a:solidFill>
                  <a:srgbClr val="C00000"/>
                </a:solidFill>
              </a:rPr>
            </a:br>
            <a:endParaRPr lang="en-US" sz="4400" b="1" dirty="0">
              <a:solidFill>
                <a:srgbClr val="C00000"/>
              </a:solidFill>
            </a:endParaRPr>
          </a:p>
        </p:txBody>
      </p:sp>
      <p:sp>
        <p:nvSpPr>
          <p:cNvPr id="3" name="Content Placeholder 2"/>
          <p:cNvSpPr>
            <a:spLocks noGrp="1"/>
          </p:cNvSpPr>
          <p:nvPr>
            <p:ph idx="1"/>
          </p:nvPr>
        </p:nvSpPr>
        <p:spPr>
          <a:xfrm>
            <a:off x="457200" y="1752600"/>
            <a:ext cx="8229600" cy="4724400"/>
          </a:xfrm>
        </p:spPr>
        <p:txBody>
          <a:bodyPr>
            <a:normAutofit/>
          </a:bodyPr>
          <a:lstStyle/>
          <a:p>
            <a:endParaRPr lang="en-GB" dirty="0"/>
          </a:p>
          <a:p>
            <a:pPr marL="0" indent="0" algn="just">
              <a:buNone/>
            </a:pPr>
            <a:r>
              <a:rPr lang="en-GB" sz="3300" dirty="0">
                <a:latin typeface="Times New Roman" panose="02020603050405020304" pitchFamily="18" charset="0"/>
                <a:cs typeface="Times New Roman" panose="02020603050405020304" pitchFamily="18" charset="0"/>
              </a:rPr>
              <a:t>1. Questions and statements should </a:t>
            </a:r>
            <a:r>
              <a:rPr lang="en-GB" sz="3300" dirty="0">
                <a:solidFill>
                  <a:srgbClr val="FF0000"/>
                </a:solidFill>
                <a:latin typeface="Times New Roman" panose="02020603050405020304" pitchFamily="18" charset="0"/>
                <a:cs typeface="Times New Roman" panose="02020603050405020304" pitchFamily="18" charset="0"/>
              </a:rPr>
              <a:t>not be taken verbatim</a:t>
            </a:r>
            <a:r>
              <a:rPr lang="en-GB" sz="3300" dirty="0">
                <a:latin typeface="Times New Roman" panose="02020603050405020304" pitchFamily="18" charset="0"/>
                <a:cs typeface="Times New Roman" panose="02020603050405020304" pitchFamily="18" charset="0"/>
              </a:rPr>
              <a:t> from textbooks, other readings, and lecture notes. </a:t>
            </a:r>
          </a:p>
          <a:p>
            <a:pPr marL="0" indent="0" algn="just">
              <a:buNone/>
            </a:pPr>
            <a:r>
              <a:rPr lang="en-GB" sz="3300" dirty="0"/>
              <a:t> </a:t>
            </a:r>
          </a:p>
          <a:p>
            <a:pPr marL="0" indent="0" algn="just">
              <a:buNone/>
            </a:pPr>
            <a:endParaRPr lang="en-GB" sz="3300" dirty="0"/>
          </a:p>
          <a:p>
            <a:pPr marL="0" indent="0">
              <a:buNone/>
            </a:pPr>
            <a:r>
              <a:rPr lang="en-GB" sz="2800" b="1" dirty="0">
                <a:latin typeface="Times New Roman" panose="02020603050405020304" pitchFamily="18" charset="0"/>
                <a:cs typeface="Times New Roman" panose="02020603050405020304" pitchFamily="18" charset="0"/>
              </a:rPr>
              <a:t>To encourage the student to think about the answer. And to not be easy to get the answer. </a:t>
            </a:r>
          </a:p>
          <a:p>
            <a:endParaRPr lang="en-GB" sz="2800" b="1" dirty="0">
              <a:latin typeface="Times New Roman" panose="02020603050405020304" pitchFamily="18" charset="0"/>
              <a:cs typeface="Times New Roman" panose="02020603050405020304" pitchFamily="18" charset="0"/>
            </a:endParaRPr>
          </a:p>
          <a:p>
            <a:endParaRPr lang="en-US" dirty="0"/>
          </a:p>
        </p:txBody>
      </p:sp>
      <p:sp>
        <p:nvSpPr>
          <p:cNvPr id="4" name="Down Arrow 3"/>
          <p:cNvSpPr/>
          <p:nvPr/>
        </p:nvSpPr>
        <p:spPr>
          <a:xfrm>
            <a:off x="4267200" y="3733800"/>
            <a:ext cx="6096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A645E811-B6CD-4AC5-95F2-7FA2F0356CEB}" type="datetime1">
              <a:rPr lang="en-US" smtClean="0"/>
              <a:t>3/13/2025</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75382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con.,</a:t>
            </a:r>
            <a:endParaRPr lang="ar-EG" dirty="0"/>
          </a:p>
        </p:txBody>
      </p:sp>
      <p:sp>
        <p:nvSpPr>
          <p:cNvPr id="3" name="Content Placeholder 2"/>
          <p:cNvSpPr>
            <a:spLocks noGrp="1"/>
          </p:cNvSpPr>
          <p:nvPr>
            <p:ph idx="1"/>
          </p:nvPr>
        </p:nvSpPr>
        <p:spPr/>
        <p:txBody>
          <a:bodyPr>
            <a:normAutofit fontScale="92500" lnSpcReduction="10000"/>
          </a:bodyPr>
          <a:lstStyle/>
          <a:p>
            <a:pPr lvl="0" algn="just">
              <a:lnSpc>
                <a:spcPct val="150000"/>
              </a:lnSpc>
              <a:buFont typeface="Wingdings" pitchFamily="2" charset="2"/>
              <a:buChar char="Ø"/>
            </a:pPr>
            <a:r>
              <a:rPr lang="en-US" altLang="en-US" dirty="0">
                <a:latin typeface="Times New Roman" panose="02020603050405020304" pitchFamily="18" charset="0"/>
                <a:cs typeface="Times New Roman" panose="02020603050405020304" pitchFamily="18" charset="0"/>
              </a:rPr>
              <a:t>Clarify issues with essay questions.</a:t>
            </a:r>
          </a:p>
          <a:p>
            <a:pPr lvl="0" algn="just">
              <a:lnSpc>
                <a:spcPct val="150000"/>
              </a:lnSpc>
              <a:buFont typeface="Wingdings" pitchFamily="2" charset="2"/>
              <a:buChar char="Ø"/>
            </a:pPr>
            <a:r>
              <a:rPr lang="en-US" altLang="en-US" dirty="0">
                <a:latin typeface="Times New Roman" panose="02020603050405020304" pitchFamily="18" charset="0"/>
                <a:cs typeface="Times New Roman" panose="02020603050405020304" pitchFamily="18" charset="0"/>
              </a:rPr>
              <a:t>Differentiate between restricted response and extended response essay items.</a:t>
            </a:r>
          </a:p>
          <a:p>
            <a:pPr lvl="0" algn="just">
              <a:lnSpc>
                <a:spcPct val="150000"/>
              </a:lnSpc>
              <a:buFont typeface="Wingdings" pitchFamily="2" charset="2"/>
              <a:buChar char="Ø"/>
            </a:pPr>
            <a:r>
              <a:rPr lang="en-US" altLang="en-US" dirty="0">
                <a:latin typeface="Times New Roman" panose="02020603050405020304" pitchFamily="18" charset="0"/>
                <a:cs typeface="Times New Roman" panose="02020603050405020304" pitchFamily="18" charset="0"/>
              </a:rPr>
              <a:t>Apply guidelines during writing essay questions.</a:t>
            </a:r>
          </a:p>
          <a:p>
            <a:pPr algn="just">
              <a:lnSpc>
                <a:spcPct val="150000"/>
              </a:lnSpc>
              <a:buFont typeface="Wingdings" pitchFamily="2" charset="2"/>
              <a:buChar char="Ø"/>
            </a:pPr>
            <a:r>
              <a:rPr lang="en-US" altLang="en-US" dirty="0">
                <a:latin typeface="Times New Roman" panose="02020603050405020304" pitchFamily="18" charset="0"/>
                <a:cs typeface="Times New Roman" panose="02020603050405020304" pitchFamily="18" charset="0"/>
              </a:rPr>
              <a:t>Discuss criteria for assessment of essay items</a:t>
            </a:r>
          </a:p>
          <a:p>
            <a:pPr lvl="0" algn="just">
              <a:lnSpc>
                <a:spcPct val="150000"/>
              </a:lnSpc>
              <a:buFont typeface="Wingdings" pitchFamily="2" charset="2"/>
              <a:buChar char="Ø"/>
            </a:pPr>
            <a:r>
              <a:rPr lang="en-US" altLang="en-US" dirty="0">
                <a:latin typeface="Times New Roman" panose="02020603050405020304" pitchFamily="18" charset="0"/>
                <a:cs typeface="Times New Roman" panose="02020603050405020304" pitchFamily="18" charset="0"/>
              </a:rPr>
              <a:t>Compare  between holistic scoring and analytic scoring  of essay items. </a:t>
            </a:r>
          </a:p>
          <a:p>
            <a:pPr algn="just">
              <a:lnSpc>
                <a:spcPct val="150000"/>
              </a:lnSpc>
              <a:buFont typeface="Wingdings" pitchFamily="2" charset="2"/>
              <a:buChar char="Ø"/>
            </a:pPr>
            <a:r>
              <a:rPr lang="en-US" dirty="0">
                <a:latin typeface="Times New Roman" panose="02020603050405020304" pitchFamily="18" charset="0"/>
                <a:cs typeface="Times New Roman" panose="02020603050405020304" pitchFamily="18" charset="0"/>
              </a:rPr>
              <a:t>Evaluate advantages and disadvantages of essay questions</a:t>
            </a:r>
            <a:endParaRPr lang="en-US" altLang="en-US" dirty="0">
              <a:latin typeface="Times New Roman" panose="02020603050405020304" pitchFamily="18" charset="0"/>
              <a:cs typeface="Times New Roman" panose="02020603050405020304" pitchFamily="18" charset="0"/>
            </a:endParaRPr>
          </a:p>
          <a:p>
            <a:pPr algn="just">
              <a:lnSpc>
                <a:spcPct val="150000"/>
              </a:lnSpc>
              <a:buFont typeface="Wingdings" pitchFamily="2" charset="2"/>
              <a:buChar char="Ø"/>
            </a:pPr>
            <a:r>
              <a:rPr lang="en-GB" dirty="0">
                <a:latin typeface="Times New Roman" panose="02020603050405020304" pitchFamily="18" charset="0"/>
                <a:cs typeface="Times New Roman" panose="02020603050405020304" pitchFamily="18" charset="0"/>
              </a:rPr>
              <a:t>Discuss the impact of artificial intelligence on Essay questions. </a:t>
            </a:r>
            <a:endParaRPr lang="en-US" altLang="en-US" dirty="0">
              <a:latin typeface="Times New Roman" panose="02020603050405020304" pitchFamily="18" charset="0"/>
              <a:cs typeface="Times New Roman" panose="02020603050405020304" pitchFamily="18" charset="0"/>
            </a:endParaRPr>
          </a:p>
          <a:p>
            <a:endParaRPr lang="ar-EG" dirty="0"/>
          </a:p>
        </p:txBody>
      </p:sp>
      <p:sp>
        <p:nvSpPr>
          <p:cNvPr id="6" name="Date Placeholder 5"/>
          <p:cNvSpPr>
            <a:spLocks noGrp="1"/>
          </p:cNvSpPr>
          <p:nvPr>
            <p:ph type="dt" sz="half" idx="10"/>
          </p:nvPr>
        </p:nvSpPr>
        <p:spPr/>
        <p:txBody>
          <a:bodyPr/>
          <a:lstStyle/>
          <a:p>
            <a:fld id="{90E141A9-FDCB-4B81-988A-8F5AD8D143E3}"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928783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b="1" dirty="0">
                <a:solidFill>
                  <a:srgbClr val="FF0000"/>
                </a:solidFill>
              </a:rPr>
            </a:br>
            <a:br>
              <a:rPr lang="en-US" b="1" dirty="0">
                <a:solidFill>
                  <a:srgbClr val="FF0000"/>
                </a:solidFill>
              </a:rPr>
            </a:br>
            <a:r>
              <a:rPr lang="en-US" b="1" dirty="0">
                <a:solidFill>
                  <a:srgbClr val="FF0000"/>
                </a:solidFill>
              </a:rPr>
              <a:t>Example </a:t>
            </a:r>
            <a:r>
              <a:rPr lang="en-US" dirty="0">
                <a:solidFill>
                  <a:srgbClr val="FF0000"/>
                </a:solidFill>
              </a:rPr>
              <a:t>:</a:t>
            </a:r>
            <a:br>
              <a:rPr lang="en-US" dirty="0">
                <a:solidFill>
                  <a:srgbClr val="FF0000"/>
                </a:solidFill>
              </a:rPr>
            </a:br>
            <a:r>
              <a:rPr lang="en-US" b="1" u="sng" dirty="0">
                <a:latin typeface="Times New Roman" pitchFamily="18" charset="0"/>
                <a:cs typeface="Times New Roman" pitchFamily="18" charset="0"/>
              </a:rPr>
              <a:t>Decide which statement is correct ?</a:t>
            </a:r>
            <a:br>
              <a:rPr lang="en-US" b="1" u="sng" dirty="0">
                <a:ln w="11430"/>
                <a:solidFill>
                  <a:srgbClr val="002060"/>
                </a:solidFill>
                <a:effectLst>
                  <a:outerShdw blurRad="50800" dist="39000" dir="5460000" algn="tl">
                    <a:srgbClr val="000000">
                      <a:alpha val="38000"/>
                    </a:srgbClr>
                  </a:outerShdw>
                </a:effectLst>
                <a:latin typeface="Agency FB" panose="020B0503020202020204" pitchFamily="34" charset="0"/>
              </a:rPr>
            </a:br>
            <a:r>
              <a:rPr lang="en-US" dirty="0">
                <a:solidFill>
                  <a:srgbClr val="FF0000"/>
                </a:solidFill>
              </a:rPr>
              <a:t> </a:t>
            </a:r>
            <a:br>
              <a:rPr lang="en-US" dirty="0">
                <a:solidFill>
                  <a:schemeClr val="tx1"/>
                </a:solidFill>
              </a:rPr>
            </a:br>
            <a:endParaRPr lang="en-US" dirty="0"/>
          </a:p>
        </p:txBody>
      </p:sp>
      <p:sp>
        <p:nvSpPr>
          <p:cNvPr id="7" name="Content Placeholder 6"/>
          <p:cNvSpPr>
            <a:spLocks noGrp="1"/>
          </p:cNvSpPr>
          <p:nvPr>
            <p:ph sz="half" idx="2"/>
          </p:nvPr>
        </p:nvSpPr>
        <p:spPr>
          <a:xfrm>
            <a:off x="838200" y="2133600"/>
            <a:ext cx="7848600" cy="4258056"/>
          </a:xfrm>
        </p:spPr>
        <p:txBody>
          <a:bodyPr>
            <a:normAutofit/>
          </a:bodyPr>
          <a:lstStyle/>
          <a:p>
            <a:r>
              <a:rPr lang="en-GB" sz="2400" dirty="0"/>
              <a:t>List Three most common types of power the head nurse used in ICU</a:t>
            </a:r>
          </a:p>
          <a:p>
            <a:r>
              <a:rPr lang="en-GB" sz="2400" dirty="0"/>
              <a:t>1----------------------------</a:t>
            </a:r>
          </a:p>
          <a:p>
            <a:r>
              <a:rPr lang="en-GB" sz="2400" dirty="0"/>
              <a:t>2----------------------------</a:t>
            </a:r>
          </a:p>
          <a:p>
            <a:r>
              <a:rPr lang="en-GB" sz="2400" dirty="0"/>
              <a:t>3----------------------------</a:t>
            </a:r>
          </a:p>
          <a:p>
            <a:r>
              <a:rPr lang="en-GB" sz="2400" dirty="0"/>
              <a:t>List three types of power:</a:t>
            </a:r>
          </a:p>
          <a:p>
            <a:r>
              <a:rPr lang="en-GB" sz="2400" dirty="0"/>
              <a:t>1----------------------------</a:t>
            </a:r>
          </a:p>
          <a:p>
            <a:r>
              <a:rPr lang="en-GB" sz="2400" dirty="0"/>
              <a:t>2----------------------------</a:t>
            </a:r>
          </a:p>
          <a:p>
            <a:r>
              <a:rPr lang="en-GB" sz="2400" dirty="0"/>
              <a:t>3----------------------------</a:t>
            </a:r>
          </a:p>
          <a:p>
            <a:endParaRPr lang="en-US" sz="2400" dirty="0"/>
          </a:p>
          <a:p>
            <a:endParaRPr lang="en-US" sz="2400" dirty="0"/>
          </a:p>
        </p:txBody>
      </p:sp>
      <p:sp>
        <p:nvSpPr>
          <p:cNvPr id="4" name="Date Placeholder 3"/>
          <p:cNvSpPr>
            <a:spLocks noGrp="1"/>
          </p:cNvSpPr>
          <p:nvPr>
            <p:ph type="dt" sz="half" idx="10"/>
          </p:nvPr>
        </p:nvSpPr>
        <p:spPr/>
        <p:txBody>
          <a:bodyPr/>
          <a:lstStyle/>
          <a:p>
            <a:fld id="{6F8AFFDF-877B-4452-A8C8-B29AB7A19388}"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86635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solidFill>
                  <a:srgbClr val="FF0000"/>
                </a:solidFill>
              </a:rPr>
              <a:t>Example</a:t>
            </a:r>
            <a:r>
              <a:rPr lang="en-US" dirty="0">
                <a:solidFill>
                  <a:srgbClr val="FF0000"/>
                </a:solidFill>
              </a:rPr>
              <a:t>: </a:t>
            </a:r>
            <a:br>
              <a:rPr lang="en-US" dirty="0">
                <a:solidFill>
                  <a:schemeClr val="tx1"/>
                </a:solidFill>
              </a:rPr>
            </a:br>
            <a:endParaRPr lang="en-US" dirty="0"/>
          </a:p>
        </p:txBody>
      </p:sp>
      <p:sp>
        <p:nvSpPr>
          <p:cNvPr id="7" name="Content Placeholder 6"/>
          <p:cNvSpPr>
            <a:spLocks noGrp="1"/>
          </p:cNvSpPr>
          <p:nvPr>
            <p:ph sz="half" idx="2"/>
          </p:nvPr>
        </p:nvSpPr>
        <p:spPr>
          <a:xfrm>
            <a:off x="4648200" y="1066800"/>
            <a:ext cx="4038600" cy="5324856"/>
          </a:xfrm>
        </p:spPr>
        <p:txBody>
          <a:bodyPr>
            <a:normAutofit fontScale="92500" lnSpcReduction="20000"/>
          </a:bodyPr>
          <a:lstStyle/>
          <a:p>
            <a:r>
              <a:rPr lang="en-GB" dirty="0"/>
              <a:t>List three types of power:</a:t>
            </a:r>
          </a:p>
          <a:p>
            <a:r>
              <a:rPr lang="en-GB" dirty="0"/>
              <a:t>1----------------------------</a:t>
            </a:r>
          </a:p>
          <a:p>
            <a:r>
              <a:rPr lang="en-GB" dirty="0"/>
              <a:t>2----------------------------</a:t>
            </a:r>
          </a:p>
          <a:p>
            <a:r>
              <a:rPr lang="en-GB" dirty="0"/>
              <a:t>3----------------------------</a:t>
            </a:r>
          </a:p>
          <a:p>
            <a:endParaRPr lang="en-GB" dirty="0"/>
          </a:p>
          <a:p>
            <a:endParaRPr lang="en-GB" dirty="0"/>
          </a:p>
          <a:p>
            <a:r>
              <a:rPr lang="en-GB" dirty="0"/>
              <a:t>List Three most common types of power the head nurse used in ICU</a:t>
            </a:r>
          </a:p>
          <a:p>
            <a:r>
              <a:rPr lang="en-GB" dirty="0"/>
              <a:t>1----------------------------</a:t>
            </a:r>
          </a:p>
          <a:p>
            <a:r>
              <a:rPr lang="en-GB" dirty="0"/>
              <a:t>2----------------------------</a:t>
            </a:r>
          </a:p>
          <a:p>
            <a:r>
              <a:rPr lang="en-GB" dirty="0"/>
              <a:t>3----------------------------</a:t>
            </a:r>
          </a:p>
          <a:p>
            <a:endParaRPr lang="en-GB" dirty="0"/>
          </a:p>
          <a:p>
            <a:endParaRPr lang="en-GB" dirty="0"/>
          </a:p>
          <a:p>
            <a:endParaRPr lang="en-US" dirty="0"/>
          </a:p>
          <a:p>
            <a:endParaRPr lang="en-US" dirty="0"/>
          </a:p>
        </p:txBody>
      </p:sp>
      <p:sp>
        <p:nvSpPr>
          <p:cNvPr id="8" name="Right Arrow 7"/>
          <p:cNvSpPr/>
          <p:nvPr/>
        </p:nvSpPr>
        <p:spPr>
          <a:xfrm>
            <a:off x="684094" y="3962400"/>
            <a:ext cx="3581400" cy="2057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Better </a:t>
            </a:r>
            <a:endParaRPr lang="en-US" sz="2800" b="1" dirty="0"/>
          </a:p>
        </p:txBody>
      </p:sp>
      <p:sp>
        <p:nvSpPr>
          <p:cNvPr id="9" name="Right Arrow 8"/>
          <p:cNvSpPr/>
          <p:nvPr/>
        </p:nvSpPr>
        <p:spPr>
          <a:xfrm>
            <a:off x="685800" y="1064810"/>
            <a:ext cx="3733800" cy="198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poor</a:t>
            </a:r>
            <a:endParaRPr lang="en-US" sz="2800" b="1" dirty="0"/>
          </a:p>
        </p:txBody>
      </p:sp>
      <p:sp>
        <p:nvSpPr>
          <p:cNvPr id="4" name="Date Placeholder 3"/>
          <p:cNvSpPr>
            <a:spLocks noGrp="1"/>
          </p:cNvSpPr>
          <p:nvPr>
            <p:ph type="dt" sz="half" idx="10"/>
          </p:nvPr>
        </p:nvSpPr>
        <p:spPr/>
        <p:txBody>
          <a:bodyPr/>
          <a:lstStyle/>
          <a:p>
            <a:fld id="{6210AB1A-0D07-405A-8315-5090FA53EE7D}"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78022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b="1" dirty="0"/>
              <a:t>Guidelines for writing Short-Answer question con.,</a:t>
            </a:r>
            <a:br>
              <a:rPr lang="en-GB" dirty="0"/>
            </a:br>
            <a:endParaRPr lang="ar-EG" dirty="0"/>
          </a:p>
        </p:txBody>
      </p:sp>
      <p:sp>
        <p:nvSpPr>
          <p:cNvPr id="4" name="Content Placeholder 3"/>
          <p:cNvSpPr>
            <a:spLocks noGrp="1"/>
          </p:cNvSpPr>
          <p:nvPr>
            <p:ph sz="half" idx="2"/>
          </p:nvPr>
        </p:nvSpPr>
        <p:spPr>
          <a:xfrm>
            <a:off x="457200" y="1673352"/>
            <a:ext cx="8229600" cy="4718304"/>
          </a:xfrm>
        </p:spPr>
        <p:txBody>
          <a:bodyPr/>
          <a:lstStyle/>
          <a:p>
            <a:r>
              <a:rPr lang="en-US" spc="-7" dirty="0">
                <a:solidFill>
                  <a:srgbClr val="1C1C1C"/>
                </a:solidFill>
                <a:latin typeface="Times New Roman"/>
                <a:cs typeface="Times New Roman"/>
              </a:rPr>
              <a:t>2-</a:t>
            </a:r>
            <a:r>
              <a:rPr lang="en-US" dirty="0">
                <a:solidFill>
                  <a:srgbClr val="1C1C1C"/>
                </a:solidFill>
                <a:latin typeface="Times New Roman"/>
                <a:cs typeface="Times New Roman"/>
              </a:rPr>
              <a:t>Phrase</a:t>
            </a:r>
            <a:r>
              <a:rPr lang="en-US" spc="-22" dirty="0">
                <a:solidFill>
                  <a:srgbClr val="1C1C1C"/>
                </a:solidFill>
                <a:latin typeface="Times New Roman"/>
                <a:cs typeface="Times New Roman"/>
              </a:rPr>
              <a:t> </a:t>
            </a:r>
            <a:r>
              <a:rPr lang="en-US" dirty="0">
                <a:solidFill>
                  <a:srgbClr val="1C1C1C"/>
                </a:solidFill>
                <a:latin typeface="Times New Roman"/>
                <a:cs typeface="Times New Roman"/>
              </a:rPr>
              <a:t>the</a:t>
            </a:r>
            <a:r>
              <a:rPr lang="en-US" spc="-37" dirty="0">
                <a:solidFill>
                  <a:srgbClr val="1C1C1C"/>
                </a:solidFill>
                <a:latin typeface="Times New Roman"/>
                <a:cs typeface="Times New Roman"/>
              </a:rPr>
              <a:t> </a:t>
            </a:r>
            <a:r>
              <a:rPr lang="en-US" dirty="0">
                <a:solidFill>
                  <a:srgbClr val="1C1C1C"/>
                </a:solidFill>
                <a:latin typeface="Times New Roman"/>
                <a:cs typeface="Times New Roman"/>
              </a:rPr>
              <a:t>item</a:t>
            </a:r>
            <a:r>
              <a:rPr lang="en-US" spc="-22" dirty="0">
                <a:solidFill>
                  <a:srgbClr val="1C1C1C"/>
                </a:solidFill>
                <a:latin typeface="Times New Roman"/>
                <a:cs typeface="Times New Roman"/>
              </a:rPr>
              <a:t> </a:t>
            </a:r>
            <a:r>
              <a:rPr lang="en-US" dirty="0">
                <a:solidFill>
                  <a:srgbClr val="1C1C1C"/>
                </a:solidFill>
                <a:latin typeface="Times New Roman"/>
                <a:cs typeface="Times New Roman"/>
              </a:rPr>
              <a:t>so</a:t>
            </a:r>
            <a:r>
              <a:rPr lang="en-US" spc="-26" dirty="0">
                <a:solidFill>
                  <a:srgbClr val="1C1C1C"/>
                </a:solidFill>
                <a:latin typeface="Times New Roman"/>
                <a:cs typeface="Times New Roman"/>
              </a:rPr>
              <a:t> </a:t>
            </a:r>
            <a:r>
              <a:rPr lang="en-US" dirty="0">
                <a:solidFill>
                  <a:srgbClr val="1C1C1C"/>
                </a:solidFill>
                <a:latin typeface="Times New Roman"/>
                <a:cs typeface="Times New Roman"/>
              </a:rPr>
              <a:t>that</a:t>
            </a:r>
            <a:r>
              <a:rPr lang="en-US" spc="-37" dirty="0">
                <a:solidFill>
                  <a:srgbClr val="1C1C1C"/>
                </a:solidFill>
                <a:latin typeface="Times New Roman"/>
                <a:cs typeface="Times New Roman"/>
              </a:rPr>
              <a:t> </a:t>
            </a:r>
            <a:r>
              <a:rPr lang="en-US" dirty="0">
                <a:solidFill>
                  <a:srgbClr val="1C1C1C"/>
                </a:solidFill>
                <a:latin typeface="Times New Roman"/>
                <a:cs typeface="Times New Roman"/>
              </a:rPr>
              <a:t>a</a:t>
            </a:r>
            <a:r>
              <a:rPr lang="en-US" spc="-30" dirty="0">
                <a:solidFill>
                  <a:srgbClr val="1C1C1C"/>
                </a:solidFill>
                <a:latin typeface="Times New Roman"/>
                <a:cs typeface="Times New Roman"/>
              </a:rPr>
              <a:t> </a:t>
            </a:r>
            <a:r>
              <a:rPr lang="en-US" dirty="0">
                <a:solidFill>
                  <a:srgbClr val="FF0000"/>
                </a:solidFill>
                <a:latin typeface="Times New Roman"/>
                <a:cs typeface="Times New Roman"/>
              </a:rPr>
              <a:t>unique</a:t>
            </a:r>
            <a:r>
              <a:rPr lang="en-US" spc="-59" dirty="0">
                <a:solidFill>
                  <a:srgbClr val="FF0000"/>
                </a:solidFill>
                <a:latin typeface="Times New Roman"/>
                <a:cs typeface="Times New Roman"/>
              </a:rPr>
              <a:t> </a:t>
            </a:r>
            <a:r>
              <a:rPr lang="en-US" dirty="0">
                <a:solidFill>
                  <a:srgbClr val="FF0000"/>
                </a:solidFill>
                <a:latin typeface="Times New Roman"/>
                <a:cs typeface="Times New Roman"/>
              </a:rPr>
              <a:t>word</a:t>
            </a:r>
            <a:r>
              <a:rPr lang="en-US" dirty="0">
                <a:solidFill>
                  <a:srgbClr val="1C1C1C"/>
                </a:solidFill>
                <a:latin typeface="Times New Roman"/>
                <a:cs typeface="Times New Roman"/>
              </a:rPr>
              <a:t>,</a:t>
            </a:r>
            <a:r>
              <a:rPr lang="en-US" spc="-33" dirty="0">
                <a:solidFill>
                  <a:srgbClr val="1C1C1C"/>
                </a:solidFill>
                <a:latin typeface="Times New Roman"/>
                <a:cs typeface="Times New Roman"/>
              </a:rPr>
              <a:t> </a:t>
            </a:r>
            <a:r>
              <a:rPr lang="en-US" dirty="0">
                <a:solidFill>
                  <a:srgbClr val="1C1C1C"/>
                </a:solidFill>
                <a:latin typeface="Times New Roman"/>
                <a:cs typeface="Times New Roman"/>
              </a:rPr>
              <a:t>series</a:t>
            </a:r>
            <a:r>
              <a:rPr lang="en-US" spc="-22" dirty="0">
                <a:solidFill>
                  <a:srgbClr val="1C1C1C"/>
                </a:solidFill>
                <a:latin typeface="Times New Roman"/>
                <a:cs typeface="Times New Roman"/>
              </a:rPr>
              <a:t> </a:t>
            </a:r>
            <a:r>
              <a:rPr lang="en-US" dirty="0">
                <a:solidFill>
                  <a:srgbClr val="1C1C1C"/>
                </a:solidFill>
                <a:latin typeface="Times New Roman"/>
                <a:cs typeface="Times New Roman"/>
              </a:rPr>
              <a:t>of</a:t>
            </a:r>
            <a:r>
              <a:rPr lang="en-US" spc="-30" dirty="0">
                <a:solidFill>
                  <a:srgbClr val="1C1C1C"/>
                </a:solidFill>
                <a:latin typeface="Times New Roman"/>
                <a:cs typeface="Times New Roman"/>
              </a:rPr>
              <a:t> </a:t>
            </a:r>
            <a:r>
              <a:rPr lang="en-US" dirty="0">
                <a:solidFill>
                  <a:srgbClr val="1C1C1C"/>
                </a:solidFill>
                <a:latin typeface="Times New Roman"/>
                <a:cs typeface="Times New Roman"/>
              </a:rPr>
              <a:t>words,</a:t>
            </a:r>
            <a:r>
              <a:rPr lang="en-US" spc="-37" dirty="0">
                <a:solidFill>
                  <a:srgbClr val="1C1C1C"/>
                </a:solidFill>
                <a:latin typeface="Times New Roman"/>
                <a:cs typeface="Times New Roman"/>
              </a:rPr>
              <a:t> </a:t>
            </a:r>
            <a:r>
              <a:rPr lang="en-US" spc="-19" dirty="0">
                <a:solidFill>
                  <a:srgbClr val="1C1C1C"/>
                </a:solidFill>
                <a:latin typeface="Times New Roman"/>
                <a:cs typeface="Times New Roman"/>
              </a:rPr>
              <a:t>or</a:t>
            </a:r>
            <a:r>
              <a:rPr lang="en-US" dirty="0">
                <a:latin typeface="Times New Roman"/>
                <a:cs typeface="Times New Roman"/>
              </a:rPr>
              <a:t> </a:t>
            </a:r>
            <a:r>
              <a:rPr lang="en-US" dirty="0">
                <a:solidFill>
                  <a:srgbClr val="1C1C1C"/>
                </a:solidFill>
                <a:latin typeface="Times New Roman"/>
                <a:cs typeface="Times New Roman"/>
              </a:rPr>
              <a:t>number</a:t>
            </a:r>
            <a:r>
              <a:rPr lang="en-US" spc="-19" dirty="0">
                <a:solidFill>
                  <a:srgbClr val="1C1C1C"/>
                </a:solidFill>
                <a:latin typeface="Times New Roman"/>
                <a:cs typeface="Times New Roman"/>
              </a:rPr>
              <a:t> </a:t>
            </a:r>
            <a:r>
              <a:rPr lang="en-US" dirty="0">
                <a:solidFill>
                  <a:srgbClr val="1C1C1C"/>
                </a:solidFill>
                <a:latin typeface="Times New Roman"/>
                <a:cs typeface="Times New Roman"/>
              </a:rPr>
              <a:t>must</a:t>
            </a:r>
            <a:r>
              <a:rPr lang="en-US" spc="-30" dirty="0">
                <a:solidFill>
                  <a:srgbClr val="1C1C1C"/>
                </a:solidFill>
                <a:latin typeface="Times New Roman"/>
                <a:cs typeface="Times New Roman"/>
              </a:rPr>
              <a:t> </a:t>
            </a:r>
            <a:r>
              <a:rPr lang="en-US" dirty="0">
                <a:solidFill>
                  <a:srgbClr val="1C1C1C"/>
                </a:solidFill>
                <a:latin typeface="Times New Roman"/>
                <a:cs typeface="Times New Roman"/>
              </a:rPr>
              <a:t>be</a:t>
            </a:r>
            <a:r>
              <a:rPr lang="en-US" spc="-48" dirty="0">
                <a:solidFill>
                  <a:srgbClr val="1C1C1C"/>
                </a:solidFill>
                <a:latin typeface="Times New Roman"/>
                <a:cs typeface="Times New Roman"/>
              </a:rPr>
              <a:t> </a:t>
            </a:r>
            <a:r>
              <a:rPr lang="en-US" dirty="0">
                <a:solidFill>
                  <a:srgbClr val="1C1C1C"/>
                </a:solidFill>
                <a:latin typeface="Times New Roman"/>
                <a:cs typeface="Times New Roman"/>
              </a:rPr>
              <a:t>supplied</a:t>
            </a:r>
            <a:r>
              <a:rPr lang="en-US" spc="-71" dirty="0">
                <a:solidFill>
                  <a:srgbClr val="1C1C1C"/>
                </a:solidFill>
                <a:latin typeface="Times New Roman"/>
                <a:cs typeface="Times New Roman"/>
              </a:rPr>
              <a:t> </a:t>
            </a:r>
            <a:r>
              <a:rPr lang="en-US" dirty="0">
                <a:solidFill>
                  <a:srgbClr val="1C1C1C"/>
                </a:solidFill>
                <a:latin typeface="Times New Roman"/>
                <a:cs typeface="Times New Roman"/>
              </a:rPr>
              <a:t>to</a:t>
            </a:r>
            <a:r>
              <a:rPr lang="en-US" spc="-52" dirty="0">
                <a:solidFill>
                  <a:srgbClr val="1C1C1C"/>
                </a:solidFill>
                <a:latin typeface="Times New Roman"/>
                <a:cs typeface="Times New Roman"/>
              </a:rPr>
              <a:t> </a:t>
            </a:r>
            <a:r>
              <a:rPr lang="en-US" dirty="0">
                <a:solidFill>
                  <a:srgbClr val="1C1C1C"/>
                </a:solidFill>
                <a:latin typeface="Times New Roman"/>
                <a:cs typeface="Times New Roman"/>
              </a:rPr>
              <a:t>complete</a:t>
            </a:r>
            <a:r>
              <a:rPr lang="en-US" spc="-4" dirty="0">
                <a:solidFill>
                  <a:srgbClr val="1C1C1C"/>
                </a:solidFill>
                <a:latin typeface="Times New Roman"/>
                <a:cs typeface="Times New Roman"/>
              </a:rPr>
              <a:t> </a:t>
            </a:r>
            <a:r>
              <a:rPr lang="en-US" dirty="0">
                <a:solidFill>
                  <a:srgbClr val="1C1C1C"/>
                </a:solidFill>
                <a:latin typeface="Times New Roman"/>
                <a:cs typeface="Times New Roman"/>
              </a:rPr>
              <a:t>it.</a:t>
            </a:r>
            <a:r>
              <a:rPr lang="en-US" spc="-63" dirty="0">
                <a:solidFill>
                  <a:srgbClr val="1C1C1C"/>
                </a:solidFill>
                <a:latin typeface="Times New Roman"/>
                <a:cs typeface="Times New Roman"/>
              </a:rPr>
              <a:t> </a:t>
            </a:r>
            <a:r>
              <a:rPr lang="en-US" dirty="0">
                <a:solidFill>
                  <a:srgbClr val="1C1C1C"/>
                </a:solidFill>
                <a:latin typeface="Times New Roman"/>
                <a:cs typeface="Times New Roman"/>
              </a:rPr>
              <a:t>Only</a:t>
            </a:r>
            <a:r>
              <a:rPr lang="en-US" spc="-45" dirty="0">
                <a:solidFill>
                  <a:srgbClr val="1C1C1C"/>
                </a:solidFill>
                <a:latin typeface="Times New Roman"/>
                <a:cs typeface="Times New Roman"/>
              </a:rPr>
              <a:t> </a:t>
            </a:r>
            <a:r>
              <a:rPr lang="en-US" dirty="0">
                <a:solidFill>
                  <a:srgbClr val="FF0000"/>
                </a:solidFill>
                <a:latin typeface="Times New Roman"/>
                <a:cs typeface="Times New Roman"/>
              </a:rPr>
              <a:t>one</a:t>
            </a:r>
            <a:r>
              <a:rPr lang="en-US" spc="-59" dirty="0">
                <a:solidFill>
                  <a:srgbClr val="FF0000"/>
                </a:solidFill>
                <a:latin typeface="Times New Roman"/>
                <a:cs typeface="Times New Roman"/>
              </a:rPr>
              <a:t> </a:t>
            </a:r>
            <a:r>
              <a:rPr lang="en-US" spc="-7" dirty="0">
                <a:solidFill>
                  <a:srgbClr val="FF0000"/>
                </a:solidFill>
                <a:latin typeface="Times New Roman"/>
                <a:cs typeface="Times New Roman"/>
              </a:rPr>
              <a:t> </a:t>
            </a:r>
            <a:endParaRPr lang="ar-EG" dirty="0"/>
          </a:p>
        </p:txBody>
      </p:sp>
      <p:sp>
        <p:nvSpPr>
          <p:cNvPr id="7" name="Down Arrow 6"/>
          <p:cNvSpPr/>
          <p:nvPr/>
        </p:nvSpPr>
        <p:spPr>
          <a:xfrm>
            <a:off x="4229100" y="2819400"/>
            <a:ext cx="685800" cy="167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0" y="5103444"/>
            <a:ext cx="8229600" cy="1384995"/>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What is the validity fit test  for N95 mask?</a:t>
            </a:r>
          </a:p>
          <a:p>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(2 years ).</a:t>
            </a:r>
          </a:p>
        </p:txBody>
      </p:sp>
      <p:sp>
        <p:nvSpPr>
          <p:cNvPr id="3" name="Date Placeholder 2"/>
          <p:cNvSpPr>
            <a:spLocks noGrp="1"/>
          </p:cNvSpPr>
          <p:nvPr>
            <p:ph type="dt" sz="half" idx="10"/>
          </p:nvPr>
        </p:nvSpPr>
        <p:spPr/>
        <p:txBody>
          <a:bodyPr/>
          <a:lstStyle/>
          <a:p>
            <a:fld id="{4A2EA3C6-FAE4-4B53-A6DA-DE24BF36EA11}" type="datetime1">
              <a:rPr lang="en-US" smtClean="0"/>
              <a:t>3/13/2025</a:t>
            </a:fld>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836381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b="1" dirty="0"/>
              <a:t>Guidelines for writing Short-Answer question con.,</a:t>
            </a:r>
            <a:br>
              <a:rPr lang="en-GB" dirty="0"/>
            </a:br>
            <a:endParaRPr lang="en-US" dirty="0"/>
          </a:p>
        </p:txBody>
      </p:sp>
      <p:sp>
        <p:nvSpPr>
          <p:cNvPr id="3" name="Content Placeholder 2"/>
          <p:cNvSpPr>
            <a:spLocks noGrp="1"/>
          </p:cNvSpPr>
          <p:nvPr>
            <p:ph idx="1"/>
          </p:nvPr>
        </p:nvSpPr>
        <p:spPr/>
        <p:txBody>
          <a:bodyPr>
            <a:noAutofit/>
          </a:bodyPr>
          <a:lstStyle/>
          <a:p>
            <a:pPr marL="0" indent="0">
              <a:buNone/>
            </a:pPr>
            <a:r>
              <a:rPr lang="en-GB" sz="2800" dirty="0">
                <a:latin typeface="Times New Roman" panose="02020603050405020304" pitchFamily="18" charset="0"/>
                <a:cs typeface="Times New Roman" panose="02020603050405020304" pitchFamily="18" charset="0"/>
              </a:rPr>
              <a:t>3.</a:t>
            </a:r>
            <a:r>
              <a:rPr lang="en-US" altLang="en-US" sz="2800" dirty="0">
                <a:latin typeface="Times New Roman" pitchFamily="18" charset="0"/>
                <a:cs typeface="Times New Roman" pitchFamily="18" charset="0"/>
              </a:rPr>
              <a:t> Write questions that are </a:t>
            </a:r>
            <a:r>
              <a:rPr lang="en-US" altLang="en-US" sz="2800" dirty="0">
                <a:solidFill>
                  <a:srgbClr val="FF0000"/>
                </a:solidFill>
                <a:latin typeface="Times New Roman" pitchFamily="18" charset="0"/>
                <a:cs typeface="Times New Roman" pitchFamily="18" charset="0"/>
              </a:rPr>
              <a:t>specific </a:t>
            </a:r>
            <a:r>
              <a:rPr lang="en-US" altLang="en-US" sz="2800" dirty="0">
                <a:latin typeface="Times New Roman" pitchFamily="18" charset="0"/>
                <a:cs typeface="Times New Roman" pitchFamily="18" charset="0"/>
              </a:rPr>
              <a:t>and can be answered in </a:t>
            </a:r>
            <a:r>
              <a:rPr lang="en-US" altLang="en-US" sz="2800" dirty="0">
                <a:solidFill>
                  <a:srgbClr val="FF0000"/>
                </a:solidFill>
                <a:latin typeface="Times New Roman" pitchFamily="18" charset="0"/>
                <a:cs typeface="Times New Roman" pitchFamily="18" charset="0"/>
              </a:rPr>
              <a:t>a few words</a:t>
            </a:r>
            <a:r>
              <a:rPr lang="en-US" altLang="en-US" sz="2800" dirty="0">
                <a:latin typeface="Times New Roman" pitchFamily="18" charset="0"/>
                <a:cs typeface="Times New Roman" pitchFamily="18" charset="0"/>
              </a:rPr>
              <a:t>, phrases, or </a:t>
            </a:r>
            <a:r>
              <a:rPr lang="en-US" altLang="en-US" sz="2800" dirty="0">
                <a:solidFill>
                  <a:srgbClr val="FF0000"/>
                </a:solidFill>
                <a:latin typeface="Times New Roman" pitchFamily="18" charset="0"/>
                <a:cs typeface="Times New Roman" pitchFamily="18" charset="0"/>
              </a:rPr>
              <a:t>short sentences</a:t>
            </a:r>
          </a:p>
          <a:p>
            <a:pPr marL="0" indent="0">
              <a:buNone/>
            </a:pPr>
            <a:endParaRPr lang="en-US" sz="2800" dirty="0">
              <a:solidFill>
                <a:srgbClr val="FF0000"/>
              </a:solidFill>
              <a:latin typeface="Times New Roman" pitchFamily="18" charset="0"/>
              <a:cs typeface="Times New Roman" pitchFamily="18" charset="0"/>
            </a:endParaRPr>
          </a:p>
          <a:p>
            <a:pPr marL="0" indent="0">
              <a:buNone/>
            </a:pPr>
            <a:endParaRPr lang="en-US" sz="2800" dirty="0">
              <a:solidFill>
                <a:srgbClr val="FF0000"/>
              </a:solidFill>
              <a:latin typeface="Times New Roman" pitchFamily="18" charset="0"/>
              <a:cs typeface="Times New Roman" pitchFamily="18" charset="0"/>
            </a:endParaRPr>
          </a:p>
          <a:p>
            <a:pPr marL="0" indent="0">
              <a:buNone/>
            </a:pPr>
            <a:r>
              <a:rPr lang="en-GB" sz="2800" dirty="0">
                <a:latin typeface="Times New Roman" panose="02020603050405020304" pitchFamily="18" charset="0"/>
                <a:cs typeface="Times New Roman" panose="02020603050405020304" pitchFamily="18" charset="0"/>
              </a:rPr>
              <a:t> </a:t>
            </a:r>
          </a:p>
          <a:p>
            <a:pPr marL="0" indent="0">
              <a:buNone/>
            </a:pPr>
            <a:endParaRPr lang="en-GB" sz="2800" dirty="0">
              <a:latin typeface="Times New Roman" panose="02020603050405020304" pitchFamily="18" charset="0"/>
              <a:cs typeface="Times New Roman" panose="02020603050405020304" pitchFamily="18" charset="0"/>
            </a:endParaRPr>
          </a:p>
          <a:p>
            <a:pPr marL="0" indent="0">
              <a:buNone/>
            </a:pPr>
            <a:endParaRPr lang="en-GB" sz="2800" dirty="0">
              <a:latin typeface="Times New Roman" panose="02020603050405020304" pitchFamily="18" charset="0"/>
              <a:cs typeface="Times New Roman" panose="02020603050405020304" pitchFamily="18" charset="0"/>
            </a:endParaRPr>
          </a:p>
          <a:p>
            <a:pPr marL="0" indent="0">
              <a:buNone/>
            </a:pPr>
            <a:r>
              <a:rPr lang="en-GB" sz="2800" b="1" dirty="0">
                <a:latin typeface="Times New Roman" panose="02020603050405020304" pitchFamily="18" charset="0"/>
                <a:cs typeface="Times New Roman" panose="02020603050405020304" pitchFamily="18" charset="0"/>
              </a:rPr>
              <a:t>To be specific according to the model answer, that will save the time and facilitate the scoring.</a:t>
            </a:r>
          </a:p>
          <a:p>
            <a:pPr marL="0" indent="0">
              <a:buNone/>
            </a:pPr>
            <a:endParaRPr lang="en-GB" sz="2800" b="1"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p:txBody>
      </p:sp>
      <p:sp>
        <p:nvSpPr>
          <p:cNvPr id="4" name="Down Arrow 3"/>
          <p:cNvSpPr/>
          <p:nvPr/>
        </p:nvSpPr>
        <p:spPr>
          <a:xfrm>
            <a:off x="3920319" y="3200400"/>
            <a:ext cx="685800" cy="167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E1955AE-A165-4549-A881-C6ED75836C7A}" type="datetime1">
              <a:rPr lang="en-US" smtClean="0"/>
              <a:t>3/13/2025</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493331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US" b="1" dirty="0">
                <a:solidFill>
                  <a:srgbClr val="FF0000"/>
                </a:solidFill>
              </a:rPr>
              <a:t>Example </a:t>
            </a:r>
            <a:r>
              <a:rPr lang="en-US" dirty="0">
                <a:solidFill>
                  <a:srgbClr val="FF0000"/>
                </a:solidFill>
              </a:rPr>
              <a:t>:</a:t>
            </a:r>
            <a:br>
              <a:rPr lang="en-US" dirty="0">
                <a:solidFill>
                  <a:srgbClr val="FF0000"/>
                </a:solidFill>
              </a:rPr>
            </a:br>
            <a:r>
              <a:rPr lang="en-US" b="1" u="sng" dirty="0">
                <a:latin typeface="Times New Roman" pitchFamily="18" charset="0"/>
                <a:cs typeface="Times New Roman" pitchFamily="18" charset="0"/>
              </a:rPr>
              <a:t>Decide which statement is correct ?</a:t>
            </a:r>
            <a:br>
              <a:rPr lang="en-US" b="1" u="sng" dirty="0">
                <a:ln w="11430"/>
                <a:solidFill>
                  <a:srgbClr val="002060"/>
                </a:solidFill>
                <a:effectLst>
                  <a:outerShdw blurRad="50800" dist="39000" dir="5460000" algn="tl">
                    <a:srgbClr val="000000">
                      <a:alpha val="38000"/>
                    </a:srgbClr>
                  </a:outerShdw>
                </a:effectLst>
                <a:latin typeface="Agency FB" panose="020B0503020202020204" pitchFamily="34" charset="0"/>
              </a:rPr>
            </a:br>
            <a:endParaRPr lang="en-US" dirty="0"/>
          </a:p>
        </p:txBody>
      </p:sp>
      <p:sp>
        <p:nvSpPr>
          <p:cNvPr id="3" name="Content Placeholder 2"/>
          <p:cNvSpPr>
            <a:spLocks noGrp="1"/>
          </p:cNvSpPr>
          <p:nvPr>
            <p:ph idx="1"/>
          </p:nvPr>
        </p:nvSpPr>
        <p:spPr>
          <a:xfrm>
            <a:off x="457200" y="1219200"/>
            <a:ext cx="8229600" cy="5257800"/>
          </a:xfrm>
        </p:spPr>
        <p:txBody>
          <a:bodyPr>
            <a:noAutofit/>
          </a:bodyPr>
          <a:lstStyle/>
          <a:p>
            <a:pPr marL="0" indent="0">
              <a:buNone/>
            </a:pPr>
            <a:endParaRPr lang="en-GB" sz="2800"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2209800" y="2145542"/>
            <a:ext cx="44958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“What is insulin?”</a:t>
            </a:r>
          </a:p>
        </p:txBody>
      </p:sp>
      <p:sp>
        <p:nvSpPr>
          <p:cNvPr id="13" name="Rounded Rectangle 12"/>
          <p:cNvSpPr/>
          <p:nvPr/>
        </p:nvSpPr>
        <p:spPr>
          <a:xfrm>
            <a:off x="2362200" y="4648200"/>
            <a:ext cx="44196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“What is the peak action time of NPH insulin?”</a:t>
            </a:r>
          </a:p>
        </p:txBody>
      </p:sp>
      <p:sp>
        <p:nvSpPr>
          <p:cNvPr id="6" name="Date Placeholder 5"/>
          <p:cNvSpPr>
            <a:spLocks noGrp="1"/>
          </p:cNvSpPr>
          <p:nvPr>
            <p:ph type="dt" sz="half" idx="10"/>
          </p:nvPr>
        </p:nvSpPr>
        <p:spPr/>
        <p:txBody>
          <a:bodyPr/>
          <a:lstStyle/>
          <a:p>
            <a:fld id="{3879A26E-E7D0-4820-8311-0B3895FBBA67}"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787134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US" b="1" dirty="0">
                <a:solidFill>
                  <a:srgbClr val="FF0000"/>
                </a:solidFill>
              </a:rPr>
              <a:t>Example </a:t>
            </a:r>
            <a:r>
              <a:rPr lang="en-US" dirty="0">
                <a:solidFill>
                  <a:srgbClr val="FF0000"/>
                </a:solidFill>
              </a:rPr>
              <a:t>:</a:t>
            </a:r>
            <a:br>
              <a:rPr lang="en-US" dirty="0">
                <a:solidFill>
                  <a:srgbClr val="FF0000"/>
                </a:solidFill>
              </a:rPr>
            </a:br>
            <a:br>
              <a:rPr lang="en-US" b="1" u="sng" dirty="0">
                <a:ln w="11430"/>
                <a:solidFill>
                  <a:srgbClr val="002060"/>
                </a:solidFill>
                <a:effectLst>
                  <a:outerShdw blurRad="50800" dist="39000" dir="5460000" algn="tl">
                    <a:srgbClr val="000000">
                      <a:alpha val="38000"/>
                    </a:srgbClr>
                  </a:outerShdw>
                </a:effectLst>
                <a:latin typeface="Agency FB" panose="020B0503020202020204" pitchFamily="34" charset="0"/>
              </a:rPr>
            </a:br>
            <a:endParaRPr lang="en-US" dirty="0"/>
          </a:p>
        </p:txBody>
      </p:sp>
      <p:sp>
        <p:nvSpPr>
          <p:cNvPr id="3" name="Content Placeholder 2"/>
          <p:cNvSpPr>
            <a:spLocks noGrp="1"/>
          </p:cNvSpPr>
          <p:nvPr>
            <p:ph idx="1"/>
          </p:nvPr>
        </p:nvSpPr>
        <p:spPr>
          <a:xfrm>
            <a:off x="457200" y="1709928"/>
            <a:ext cx="8229600" cy="4767072"/>
          </a:xfrm>
        </p:spPr>
        <p:txBody>
          <a:bodyPr>
            <a:noAutofit/>
          </a:bodyPr>
          <a:lstStyle/>
          <a:p>
            <a:pPr marL="0" indent="0">
              <a:buNone/>
            </a:pPr>
            <a:endParaRPr lang="en-GB" sz="2800"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4304016" y="2133600"/>
            <a:ext cx="44958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“What is insulin?”</a:t>
            </a:r>
          </a:p>
        </p:txBody>
      </p:sp>
      <p:sp>
        <p:nvSpPr>
          <p:cNvPr id="12" name="Right Arrow 11"/>
          <p:cNvSpPr/>
          <p:nvPr/>
        </p:nvSpPr>
        <p:spPr>
          <a:xfrm>
            <a:off x="521413" y="2057400"/>
            <a:ext cx="3505200"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Poor</a:t>
            </a:r>
            <a:endParaRPr lang="en-US" sz="2800" b="1" dirty="0">
              <a:solidFill>
                <a:srgbClr val="FFFFFF"/>
              </a:solidFill>
            </a:endParaRPr>
          </a:p>
        </p:txBody>
      </p:sp>
      <p:sp>
        <p:nvSpPr>
          <p:cNvPr id="13" name="Rounded Rectangle 12"/>
          <p:cNvSpPr/>
          <p:nvPr/>
        </p:nvSpPr>
        <p:spPr>
          <a:xfrm>
            <a:off x="4267200" y="4876800"/>
            <a:ext cx="44196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“What is the peak action time of NPH insulin?”</a:t>
            </a:r>
          </a:p>
        </p:txBody>
      </p:sp>
      <p:sp>
        <p:nvSpPr>
          <p:cNvPr id="14" name="Right Arrow 13"/>
          <p:cNvSpPr/>
          <p:nvPr/>
        </p:nvSpPr>
        <p:spPr>
          <a:xfrm>
            <a:off x="449132" y="4953000"/>
            <a:ext cx="3505200"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Better </a:t>
            </a:r>
            <a:endParaRPr lang="en-US" sz="2800" b="1" dirty="0">
              <a:solidFill>
                <a:srgbClr val="FFFFFF"/>
              </a:solidFill>
            </a:endParaRPr>
          </a:p>
        </p:txBody>
      </p:sp>
      <p:sp>
        <p:nvSpPr>
          <p:cNvPr id="6" name="Date Placeholder 5"/>
          <p:cNvSpPr>
            <a:spLocks noGrp="1"/>
          </p:cNvSpPr>
          <p:nvPr>
            <p:ph type="dt" sz="half" idx="10"/>
          </p:nvPr>
        </p:nvSpPr>
        <p:spPr/>
        <p:txBody>
          <a:bodyPr/>
          <a:lstStyle/>
          <a:p>
            <a:fld id="{20A5CDCC-244D-456E-AE03-AB4F941DB4A4}"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41660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b="1" dirty="0"/>
              <a:t>Guidelines for writing Short-Answer question con.,</a:t>
            </a:r>
            <a:br>
              <a:rPr lang="en-GB" dirty="0"/>
            </a:br>
            <a:endParaRPr lang="en-US" dirty="0"/>
          </a:p>
        </p:txBody>
      </p:sp>
      <p:sp>
        <p:nvSpPr>
          <p:cNvPr id="3" name="Content Placeholder 2"/>
          <p:cNvSpPr>
            <a:spLocks noGrp="1"/>
          </p:cNvSpPr>
          <p:nvPr>
            <p:ph idx="1"/>
          </p:nvPr>
        </p:nvSpPr>
        <p:spPr>
          <a:xfrm>
            <a:off x="457200" y="1676400"/>
            <a:ext cx="8229600" cy="4800600"/>
          </a:xfrm>
        </p:spPr>
        <p:txBody>
          <a:bodyPr>
            <a:normAutofit/>
          </a:bodyPr>
          <a:lstStyle/>
          <a:p>
            <a:pPr marL="0" indent="0" algn="just">
              <a:buNone/>
            </a:pPr>
            <a:r>
              <a:rPr lang="en-GB" sz="3200" dirty="0">
                <a:latin typeface="Times New Roman" panose="02020603050405020304" pitchFamily="18" charset="0"/>
                <a:cs typeface="Times New Roman" panose="02020603050405020304" pitchFamily="18" charset="0"/>
              </a:rPr>
              <a:t>4. Before writing the item, think of </a:t>
            </a:r>
            <a:r>
              <a:rPr lang="en-GB" sz="3200" dirty="0">
                <a:solidFill>
                  <a:srgbClr val="FF0000"/>
                </a:solidFill>
                <a:latin typeface="Times New Roman" panose="02020603050405020304" pitchFamily="18" charset="0"/>
                <a:cs typeface="Times New Roman" panose="02020603050405020304" pitchFamily="18" charset="0"/>
              </a:rPr>
              <a:t>the correct answer first </a:t>
            </a:r>
            <a:r>
              <a:rPr lang="en-GB" sz="3200" dirty="0">
                <a:latin typeface="Times New Roman" panose="02020603050405020304" pitchFamily="18" charset="0"/>
                <a:cs typeface="Times New Roman" panose="02020603050405020304" pitchFamily="18" charset="0"/>
              </a:rPr>
              <a:t>and then write a question or statement for that answer. </a:t>
            </a: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r>
              <a:rPr lang="en-GB" sz="3200" b="1" dirty="0">
                <a:latin typeface="Times New Roman" panose="02020603050405020304" pitchFamily="18" charset="0"/>
                <a:cs typeface="Times New Roman" panose="02020603050405020304" pitchFamily="18" charset="0"/>
              </a:rPr>
              <a:t>To be sure that it included in the model answer and suitable for it's score.</a:t>
            </a:r>
          </a:p>
        </p:txBody>
      </p:sp>
      <p:sp>
        <p:nvSpPr>
          <p:cNvPr id="8" name="Down Arrow 7"/>
          <p:cNvSpPr/>
          <p:nvPr/>
        </p:nvSpPr>
        <p:spPr>
          <a:xfrm>
            <a:off x="3962400" y="3429000"/>
            <a:ext cx="6858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DF4AD359-63D0-47E4-9BE0-690151B41907}"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147802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b="1" dirty="0"/>
              <a:t>Guidelines for writing Short-Answer question Con.,</a:t>
            </a:r>
            <a:br>
              <a:rPr lang="en-GB" dirty="0"/>
            </a:br>
            <a:endParaRPr lang="en-US" dirty="0"/>
          </a:p>
        </p:txBody>
      </p:sp>
      <p:sp>
        <p:nvSpPr>
          <p:cNvPr id="4" name="Rounded Rectangle 3"/>
          <p:cNvSpPr/>
          <p:nvPr/>
        </p:nvSpPr>
        <p:spPr>
          <a:xfrm>
            <a:off x="4038600" y="4638063"/>
            <a:ext cx="46482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Times New Roman" pitchFamily="18" charset="0"/>
                <a:cs typeface="Times New Roman" pitchFamily="18" charset="0"/>
              </a:rPr>
              <a:t>First step in </a:t>
            </a:r>
            <a:r>
              <a:rPr lang="en-US" sz="2800" dirty="0">
                <a:solidFill>
                  <a:schemeClr val="tx1"/>
                </a:solidFill>
                <a:latin typeface="Times New Roman" pitchFamily="18" charset="0"/>
                <a:cs typeface="Times New Roman" pitchFamily="18" charset="0"/>
              </a:rPr>
              <a:t>examination for child with malnutrition  is……………….. </a:t>
            </a:r>
          </a:p>
        </p:txBody>
      </p:sp>
      <p:sp>
        <p:nvSpPr>
          <p:cNvPr id="5" name="Rounded Rectangle 4"/>
          <p:cNvSpPr/>
          <p:nvPr/>
        </p:nvSpPr>
        <p:spPr>
          <a:xfrm>
            <a:off x="4040875" y="2047222"/>
            <a:ext cx="4648200" cy="1917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Times New Roman" pitchFamily="18" charset="0"/>
                <a:cs typeface="Times New Roman" pitchFamily="18" charset="0"/>
              </a:rPr>
              <a:t>A step in </a:t>
            </a:r>
            <a:r>
              <a:rPr lang="en-US" sz="2800" dirty="0">
                <a:solidFill>
                  <a:schemeClr val="tx1"/>
                </a:solidFill>
                <a:latin typeface="Times New Roman" pitchFamily="18" charset="0"/>
                <a:cs typeface="Times New Roman" pitchFamily="18" charset="0"/>
              </a:rPr>
              <a:t>examination for child with malnutrition  is……………….. </a:t>
            </a:r>
          </a:p>
        </p:txBody>
      </p:sp>
      <p:sp>
        <p:nvSpPr>
          <p:cNvPr id="6" name="Right Arrow 5"/>
          <p:cNvSpPr/>
          <p:nvPr/>
        </p:nvSpPr>
        <p:spPr>
          <a:xfrm>
            <a:off x="685800" y="4638063"/>
            <a:ext cx="31242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Better</a:t>
            </a:r>
            <a:endParaRPr lang="en-US" sz="2800" b="1" dirty="0">
              <a:solidFill>
                <a:srgbClr val="FFFFFF"/>
              </a:solidFill>
            </a:endParaRPr>
          </a:p>
        </p:txBody>
      </p:sp>
      <p:sp>
        <p:nvSpPr>
          <p:cNvPr id="7" name="Right Arrow 6"/>
          <p:cNvSpPr/>
          <p:nvPr/>
        </p:nvSpPr>
        <p:spPr>
          <a:xfrm>
            <a:off x="685800" y="2125668"/>
            <a:ext cx="31242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Poor</a:t>
            </a:r>
            <a:endParaRPr lang="en-US" sz="2800" b="1" dirty="0">
              <a:solidFill>
                <a:srgbClr val="FFFFFF"/>
              </a:solidFill>
            </a:endParaRPr>
          </a:p>
        </p:txBody>
      </p:sp>
      <p:sp>
        <p:nvSpPr>
          <p:cNvPr id="3" name="Date Placeholder 2"/>
          <p:cNvSpPr>
            <a:spLocks noGrp="1"/>
          </p:cNvSpPr>
          <p:nvPr>
            <p:ph type="dt" sz="half" idx="10"/>
          </p:nvPr>
        </p:nvSpPr>
        <p:spPr/>
        <p:txBody>
          <a:bodyPr/>
          <a:lstStyle/>
          <a:p>
            <a:fld id="{0128BAC5-A32B-4E83-9601-0CEC7C341588}" type="datetime1">
              <a:rPr lang="en-US" smtClean="0"/>
              <a:t>3/13/2025</a:t>
            </a:fld>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46387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b="1" dirty="0"/>
              <a:t>Guidelines for writing Short-Answer question con.,</a:t>
            </a:r>
            <a:br>
              <a:rPr lang="en-GB" dirty="0"/>
            </a:br>
            <a:endParaRPr lang="en-US" dirty="0"/>
          </a:p>
        </p:txBody>
      </p:sp>
      <p:sp>
        <p:nvSpPr>
          <p:cNvPr id="3" name="Content Placeholder 2"/>
          <p:cNvSpPr>
            <a:spLocks noGrp="1"/>
          </p:cNvSpPr>
          <p:nvPr>
            <p:ph idx="1"/>
          </p:nvPr>
        </p:nvSpPr>
        <p:spPr>
          <a:xfrm>
            <a:off x="381000" y="1828800"/>
            <a:ext cx="8458200" cy="4648200"/>
          </a:xfrm>
        </p:spPr>
        <p:txBody>
          <a:bodyPr>
            <a:noAutofit/>
          </a:bodyPr>
          <a:lstStyle/>
          <a:p>
            <a:pPr marL="0" indent="0" algn="just">
              <a:buNone/>
            </a:pPr>
            <a:r>
              <a:rPr lang="en-GB" sz="3200" dirty="0">
                <a:latin typeface="Times New Roman" panose="02020603050405020304" pitchFamily="18" charset="0"/>
                <a:cs typeface="Times New Roman" panose="02020603050405020304" pitchFamily="18" charset="0"/>
              </a:rPr>
              <a:t>5. For a statement with a key word or words missing, </a:t>
            </a:r>
            <a:r>
              <a:rPr lang="en-GB" sz="3200" dirty="0">
                <a:solidFill>
                  <a:srgbClr val="FF0000"/>
                </a:solidFill>
                <a:latin typeface="Times New Roman" panose="02020603050405020304" pitchFamily="18" charset="0"/>
                <a:cs typeface="Times New Roman" panose="02020603050405020304" pitchFamily="18" charset="0"/>
              </a:rPr>
              <a:t>place the blank at the end of the statement.</a:t>
            </a:r>
          </a:p>
          <a:p>
            <a:pPr marL="514350" indent="-514350" algn="just">
              <a:buAutoNum type="arabicPeriod" startAt="4"/>
            </a:pPr>
            <a:endParaRPr lang="en-GB" sz="3200" dirty="0">
              <a:solidFill>
                <a:srgbClr val="FF0000"/>
              </a:solidFill>
              <a:latin typeface="Times New Roman" panose="02020603050405020304" pitchFamily="18" charset="0"/>
              <a:cs typeface="Times New Roman" panose="02020603050405020304" pitchFamily="18" charset="0"/>
            </a:endParaRPr>
          </a:p>
          <a:p>
            <a:pPr marL="514350" indent="-514350" algn="just">
              <a:buAutoNum type="arabicPeriod" startAt="4"/>
            </a:pPr>
            <a:endParaRPr lang="en-GB" sz="3200"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en-GB" sz="3200"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en-GB" sz="3200"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GB" sz="3200" b="1" dirty="0">
                <a:latin typeface="Times New Roman" panose="02020603050405020304" pitchFamily="18" charset="0"/>
                <a:cs typeface="Times New Roman" panose="02020603050405020304" pitchFamily="18" charset="0"/>
              </a:rPr>
              <a:t>It will make the student feel doubt.</a:t>
            </a:r>
          </a:p>
          <a:p>
            <a:pPr marL="514350" indent="-514350" algn="just">
              <a:buAutoNum type="arabicPeriod" startAt="4"/>
            </a:pPr>
            <a:endParaRPr lang="en-GB" sz="3200" dirty="0">
              <a:latin typeface="Times New Roman" panose="02020603050405020304" pitchFamily="18" charset="0"/>
              <a:cs typeface="Times New Roman" panose="02020603050405020304" pitchFamily="18" charset="0"/>
            </a:endParaRPr>
          </a:p>
        </p:txBody>
      </p:sp>
      <p:sp>
        <p:nvSpPr>
          <p:cNvPr id="8" name="Down Arrow 7"/>
          <p:cNvSpPr/>
          <p:nvPr/>
        </p:nvSpPr>
        <p:spPr>
          <a:xfrm>
            <a:off x="3848100" y="3429000"/>
            <a:ext cx="762000" cy="198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E4FBDD17-74F3-48F1-8301-474AC10D245D}"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586356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b="1" dirty="0"/>
              <a:t>Guidelines for writing Short-Answer question con.,</a:t>
            </a:r>
            <a:br>
              <a:rPr lang="en-GB" dirty="0"/>
            </a:br>
            <a:endParaRPr lang="en-US" dirty="0"/>
          </a:p>
        </p:txBody>
      </p:sp>
      <p:sp>
        <p:nvSpPr>
          <p:cNvPr id="4" name="Rounded Rectangle 3"/>
          <p:cNvSpPr/>
          <p:nvPr/>
        </p:nvSpPr>
        <p:spPr>
          <a:xfrm>
            <a:off x="3754419" y="2590800"/>
            <a:ext cx="5084781"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atin typeface="Times New Roman" pitchFamily="18" charset="0"/>
                <a:cs typeface="Times New Roman" pitchFamily="18" charset="0"/>
              </a:rPr>
              <a:t>For a patient receiving warfarin the nurse should check------------------------------</a:t>
            </a:r>
            <a:endParaRPr lang="ar-EG" sz="2800" dirty="0">
              <a:latin typeface="Times New Roman" pitchFamily="18" charset="0"/>
              <a:cs typeface="Times New Roman" pitchFamily="18" charset="0"/>
            </a:endParaRPr>
          </a:p>
        </p:txBody>
      </p:sp>
      <p:sp>
        <p:nvSpPr>
          <p:cNvPr id="5" name="Rounded Rectangle 4"/>
          <p:cNvSpPr/>
          <p:nvPr/>
        </p:nvSpPr>
        <p:spPr>
          <a:xfrm>
            <a:off x="3810000" y="4724400"/>
            <a:ext cx="50292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latin typeface="Times New Roman" pitchFamily="18" charset="0"/>
                <a:cs typeface="Times New Roman" pitchFamily="18" charset="0"/>
              </a:rPr>
              <a:t>The nurse should check-------------for a patient </a:t>
            </a:r>
            <a:r>
              <a:rPr lang="en-US" sz="2800" dirty="0">
                <a:latin typeface="Times New Roman" pitchFamily="18" charset="0"/>
                <a:cs typeface="Times New Roman" pitchFamily="18" charset="0"/>
              </a:rPr>
              <a:t>receiving warfarin </a:t>
            </a:r>
            <a:endParaRPr lang="en-GB" sz="2800" dirty="0">
              <a:solidFill>
                <a:schemeClr val="tx1"/>
              </a:solidFill>
            </a:endParaRPr>
          </a:p>
        </p:txBody>
      </p:sp>
      <p:sp>
        <p:nvSpPr>
          <p:cNvPr id="6" name="Right Arrow 5"/>
          <p:cNvSpPr/>
          <p:nvPr/>
        </p:nvSpPr>
        <p:spPr>
          <a:xfrm>
            <a:off x="571501" y="2590800"/>
            <a:ext cx="28194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Better</a:t>
            </a:r>
            <a:endParaRPr lang="en-US" sz="2800" b="1" dirty="0">
              <a:solidFill>
                <a:srgbClr val="FFFFFF"/>
              </a:solidFill>
            </a:endParaRPr>
          </a:p>
        </p:txBody>
      </p:sp>
      <p:sp>
        <p:nvSpPr>
          <p:cNvPr id="7" name="Right Arrow 6"/>
          <p:cNvSpPr/>
          <p:nvPr/>
        </p:nvSpPr>
        <p:spPr>
          <a:xfrm>
            <a:off x="533401" y="4800600"/>
            <a:ext cx="2895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Poor</a:t>
            </a:r>
            <a:endParaRPr lang="en-US" sz="2800" b="1" dirty="0">
              <a:solidFill>
                <a:srgbClr val="FFFFFF"/>
              </a:solidFill>
            </a:endParaRPr>
          </a:p>
        </p:txBody>
      </p:sp>
      <p:sp>
        <p:nvSpPr>
          <p:cNvPr id="3" name="Date Placeholder 2"/>
          <p:cNvSpPr>
            <a:spLocks noGrp="1"/>
          </p:cNvSpPr>
          <p:nvPr>
            <p:ph type="dt" sz="half" idx="10"/>
          </p:nvPr>
        </p:nvSpPr>
        <p:spPr/>
        <p:txBody>
          <a:bodyPr/>
          <a:lstStyle/>
          <a:p>
            <a:fld id="{20FC0428-0312-4F06-A475-CF73684B03D8}" type="datetime1">
              <a:rPr lang="en-US" smtClean="0"/>
              <a:t>3/13/2025</a:t>
            </a:fld>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415766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Outlines</a:t>
            </a:r>
            <a:br>
              <a:rPr lang="en-US" b="1" dirty="0"/>
            </a:br>
            <a:endParaRPr lang="en-US" b="1" dirty="0"/>
          </a:p>
        </p:txBody>
      </p:sp>
      <p:sp>
        <p:nvSpPr>
          <p:cNvPr id="3" name="Content Placeholder 2"/>
          <p:cNvSpPr>
            <a:spLocks noGrp="1"/>
          </p:cNvSpPr>
          <p:nvPr>
            <p:ph idx="1"/>
          </p:nvPr>
        </p:nvSpPr>
        <p:spPr>
          <a:xfrm>
            <a:off x="228600" y="1447800"/>
            <a:ext cx="8915400" cy="4724400"/>
          </a:xfrm>
        </p:spPr>
        <p:txBody>
          <a:bodyPr>
            <a:noAutofit/>
          </a:bodyPr>
          <a:lstStyle/>
          <a:p>
            <a:pPr algn="just">
              <a:buFont typeface="Wingdings" panose="05000000000000000000" pitchFamily="2" charset="2"/>
              <a:buChar char="v"/>
            </a:pPr>
            <a:r>
              <a:rPr lang="en-US" sz="2800" dirty="0">
                <a:solidFill>
                  <a:srgbClr val="FF0000"/>
                </a:solidFill>
                <a:latin typeface="Times New Roman" panose="02020603050405020304" pitchFamily="18" charset="0"/>
                <a:cs typeface="Times New Roman" panose="02020603050405020304" pitchFamily="18" charset="0"/>
              </a:rPr>
              <a:t>Short Answer Questions</a:t>
            </a:r>
          </a:p>
          <a:p>
            <a:pPr algn="just">
              <a:buFont typeface="Wingdings" panose="05000000000000000000" pitchFamily="2" charset="2"/>
              <a:buChar char="v"/>
            </a:pPr>
            <a:endParaRPr lang="en-US" sz="2800" dirty="0">
              <a:latin typeface="Times New Roman" panose="02020603050405020304" pitchFamily="18" charset="0"/>
              <a:cs typeface="Times New Roman" panose="02020603050405020304" pitchFamily="18" charset="0"/>
            </a:endParaRPr>
          </a:p>
          <a:p>
            <a:pPr lvl="2" algn="just"/>
            <a:r>
              <a:rPr lang="en-US" sz="2800" dirty="0">
                <a:latin typeface="Times New Roman" panose="02020603050405020304" pitchFamily="18" charset="0"/>
                <a:cs typeface="Times New Roman" panose="02020603050405020304" pitchFamily="18" charset="0"/>
              </a:rPr>
              <a:t> Definition of Constructed Response Items.</a:t>
            </a:r>
          </a:p>
          <a:p>
            <a:pPr lvl="2" algn="just"/>
            <a:r>
              <a:rPr lang="en-US" sz="2800" dirty="0">
                <a:latin typeface="Times New Roman" panose="02020603050405020304" pitchFamily="18" charset="0"/>
                <a:cs typeface="Times New Roman" panose="02020603050405020304" pitchFamily="18" charset="0"/>
              </a:rPr>
              <a:t> Definition of Short Answer Questions</a:t>
            </a:r>
          </a:p>
          <a:p>
            <a:pPr lvl="2" algn="just"/>
            <a:r>
              <a:rPr lang="en-US" sz="2800" dirty="0">
                <a:latin typeface="Times New Roman" panose="02020603050405020304" pitchFamily="18" charset="0"/>
                <a:cs typeface="Times New Roman" panose="02020603050405020304" pitchFamily="18" charset="0"/>
              </a:rPr>
              <a:t>Forms of Short Answer Questions.</a:t>
            </a:r>
          </a:p>
          <a:p>
            <a:pPr lvl="2" algn="just">
              <a:buClr>
                <a:srgbClr val="93A299"/>
              </a:buClr>
            </a:pPr>
            <a:r>
              <a:rPr lang="en-GB" sz="2800" dirty="0">
                <a:solidFill>
                  <a:srgbClr val="292934"/>
                </a:solidFill>
                <a:latin typeface="Times New Roman" panose="02020603050405020304" pitchFamily="18" charset="0"/>
                <a:cs typeface="Times New Roman" panose="02020603050405020304" pitchFamily="18" charset="0"/>
              </a:rPr>
              <a:t>Guidelines during writing Short Answer Questions.</a:t>
            </a:r>
            <a:endParaRPr lang="en-US" sz="2800" dirty="0">
              <a:latin typeface="Times New Roman" panose="02020603050405020304" pitchFamily="18" charset="0"/>
              <a:cs typeface="Times New Roman" panose="02020603050405020304" pitchFamily="18" charset="0"/>
            </a:endParaRPr>
          </a:p>
          <a:p>
            <a:pPr lvl="2" algn="just">
              <a:buClr>
                <a:srgbClr val="93A299"/>
              </a:buClr>
            </a:pPr>
            <a:r>
              <a:rPr lang="en-US" sz="2800" dirty="0">
                <a:latin typeface="Times New Roman" panose="02020603050405020304" pitchFamily="18" charset="0"/>
                <a:cs typeface="Times New Roman" panose="02020603050405020304" pitchFamily="18" charset="0"/>
              </a:rPr>
              <a:t>Advantages and disadvantages of Short Answer Question.</a:t>
            </a:r>
          </a:p>
          <a:p>
            <a:pPr lvl="2" algn="just">
              <a:buClr>
                <a:srgbClr val="93A299"/>
              </a:buClr>
            </a:pPr>
            <a:endParaRPr lang="en-US"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BE1E06B3-FA50-49B3-9267-1F24072B6566}"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261389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b="1" dirty="0"/>
              <a:t>Guidelines for writing Short-Answer question con.,</a:t>
            </a:r>
            <a:br>
              <a:rPr lang="en-GB" dirty="0"/>
            </a:br>
            <a:endParaRPr lang="en-US" dirty="0"/>
          </a:p>
        </p:txBody>
      </p:sp>
      <p:sp>
        <p:nvSpPr>
          <p:cNvPr id="3" name="Content Placeholder 2"/>
          <p:cNvSpPr>
            <a:spLocks noGrp="1"/>
          </p:cNvSpPr>
          <p:nvPr>
            <p:ph idx="1"/>
          </p:nvPr>
        </p:nvSpPr>
        <p:spPr>
          <a:xfrm>
            <a:off x="457200" y="1752600"/>
            <a:ext cx="8229600" cy="4724400"/>
          </a:xfrm>
        </p:spPr>
        <p:txBody>
          <a:bodyPr>
            <a:normAutofit/>
          </a:bodyPr>
          <a:lstStyle/>
          <a:p>
            <a:pPr marL="0" indent="0" algn="just">
              <a:buNone/>
            </a:pPr>
            <a:r>
              <a:rPr lang="en-GB" sz="3200" dirty="0">
                <a:latin typeface="Times New Roman" panose="02020603050405020304" pitchFamily="18" charset="0"/>
                <a:cs typeface="Times New Roman" panose="02020603050405020304" pitchFamily="18" charset="0"/>
              </a:rPr>
              <a:t>6. If more than one blank is included in the statement, they should be of </a:t>
            </a:r>
            <a:r>
              <a:rPr lang="en-GB" sz="3200" dirty="0">
                <a:solidFill>
                  <a:srgbClr val="FF0000"/>
                </a:solidFill>
                <a:latin typeface="Times New Roman" panose="02020603050405020304" pitchFamily="18" charset="0"/>
                <a:cs typeface="Times New Roman" panose="02020603050405020304" pitchFamily="18" charset="0"/>
              </a:rPr>
              <a:t>equal lengths</a:t>
            </a:r>
            <a:r>
              <a:rPr lang="en-GB" sz="3200" dirty="0">
                <a:latin typeface="Times New Roman" panose="02020603050405020304" pitchFamily="18" charset="0"/>
                <a:cs typeface="Times New Roman" panose="02020603050405020304" pitchFamily="18" charset="0"/>
              </a:rPr>
              <a:t>.</a:t>
            </a: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r>
              <a:rPr lang="en-GB" sz="3200" b="1" dirty="0">
                <a:latin typeface="Times New Roman" panose="02020603050405020304" pitchFamily="18" charset="0"/>
                <a:cs typeface="Times New Roman" panose="02020603050405020304" pitchFamily="18" charset="0"/>
              </a:rPr>
              <a:t>If not equal, it will make the student confused and has doubt about the correct answer.</a:t>
            </a:r>
          </a:p>
          <a:p>
            <a:pPr marL="0" indent="0" algn="ctr">
              <a:buNone/>
            </a:pPr>
            <a:endParaRPr lang="en-GB" b="1" dirty="0">
              <a:solidFill>
                <a:srgbClr val="C00000"/>
              </a:solidFill>
            </a:endParaRPr>
          </a:p>
          <a:p>
            <a:pPr marL="0" indent="0" algn="ctr">
              <a:buNone/>
            </a:pPr>
            <a:endParaRPr lang="en-GB" b="1" dirty="0">
              <a:solidFill>
                <a:srgbClr val="C00000"/>
              </a:solidFill>
            </a:endParaRPr>
          </a:p>
          <a:p>
            <a:pPr marL="0" indent="0" algn="ctr">
              <a:buNone/>
            </a:pPr>
            <a:endParaRPr lang="en-GB" b="1" dirty="0">
              <a:solidFill>
                <a:srgbClr val="C00000"/>
              </a:solidFill>
            </a:endParaRPr>
          </a:p>
        </p:txBody>
      </p:sp>
      <p:sp>
        <p:nvSpPr>
          <p:cNvPr id="8" name="Down Arrow 7"/>
          <p:cNvSpPr/>
          <p:nvPr/>
        </p:nvSpPr>
        <p:spPr>
          <a:xfrm>
            <a:off x="3962400" y="3048000"/>
            <a:ext cx="838200" cy="198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206CEE83-2600-4C9B-A75B-2D1F02FCF43E}"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1215224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b="1" dirty="0"/>
              <a:t>Guidelines for writing Short-Answer question con.,</a:t>
            </a:r>
            <a:br>
              <a:rPr lang="en-GB" dirty="0"/>
            </a:br>
            <a:endParaRPr lang="en-US" dirty="0"/>
          </a:p>
        </p:txBody>
      </p:sp>
      <p:sp>
        <p:nvSpPr>
          <p:cNvPr id="4" name="Rounded Rectangle 3"/>
          <p:cNvSpPr/>
          <p:nvPr/>
        </p:nvSpPr>
        <p:spPr>
          <a:xfrm>
            <a:off x="3124200" y="4419600"/>
            <a:ext cx="5840859"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FFFFFF"/>
              </a:solidFill>
            </a:endParaRPr>
          </a:p>
          <a:p>
            <a:r>
              <a:rPr lang="en-US" altLang="en-US" sz="2400" dirty="0">
                <a:latin typeface="Times New Roman" panose="02020603050405020304" pitchFamily="18" charset="0"/>
                <a:cs typeface="Times New Roman" panose="02020603050405020304" pitchFamily="18" charset="0"/>
              </a:rPr>
              <a:t>Two types of metered-dose inhalers used for the treatment of bronchial asthma are:</a:t>
            </a:r>
          </a:p>
          <a:p>
            <a:pPr algn="ctr"/>
            <a:r>
              <a:rPr lang="en-GB" sz="2400" b="1" dirty="0">
                <a:solidFill>
                  <a:srgbClr val="FFFFFF"/>
                </a:solidFill>
              </a:rPr>
              <a:t>• ----------------------------------</a:t>
            </a:r>
          </a:p>
          <a:p>
            <a:pPr algn="ctr"/>
            <a:r>
              <a:rPr lang="en-GB" sz="2400" b="1" dirty="0">
                <a:solidFill>
                  <a:srgbClr val="FFFFFF"/>
                </a:solidFill>
              </a:rPr>
              <a:t>• -----------------------------------</a:t>
            </a:r>
          </a:p>
        </p:txBody>
      </p:sp>
      <p:sp>
        <p:nvSpPr>
          <p:cNvPr id="6" name="Right Arrow 5"/>
          <p:cNvSpPr/>
          <p:nvPr/>
        </p:nvSpPr>
        <p:spPr>
          <a:xfrm>
            <a:off x="344293" y="4876800"/>
            <a:ext cx="2590800" cy="1516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Better</a:t>
            </a:r>
            <a:endParaRPr lang="en-US" sz="2800" b="1" dirty="0">
              <a:solidFill>
                <a:srgbClr val="FFFFFF"/>
              </a:solidFill>
            </a:endParaRPr>
          </a:p>
        </p:txBody>
      </p:sp>
      <p:sp>
        <p:nvSpPr>
          <p:cNvPr id="7" name="Right Arrow 6"/>
          <p:cNvSpPr/>
          <p:nvPr/>
        </p:nvSpPr>
        <p:spPr>
          <a:xfrm>
            <a:off x="344293" y="2137171"/>
            <a:ext cx="2590800" cy="15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Poor</a:t>
            </a:r>
            <a:endParaRPr lang="en-US" sz="2800" b="1" dirty="0">
              <a:solidFill>
                <a:srgbClr val="FFFFFF"/>
              </a:solidFill>
            </a:endParaRPr>
          </a:p>
        </p:txBody>
      </p:sp>
      <p:sp>
        <p:nvSpPr>
          <p:cNvPr id="10" name="Rounded Rectangle 9"/>
          <p:cNvSpPr/>
          <p:nvPr/>
        </p:nvSpPr>
        <p:spPr>
          <a:xfrm>
            <a:off x="3124199" y="1566672"/>
            <a:ext cx="5840859" cy="2094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FFFFFF"/>
              </a:solidFill>
            </a:endParaRPr>
          </a:p>
          <a:p>
            <a:r>
              <a:rPr lang="en-US" altLang="en-US" sz="2400" dirty="0">
                <a:latin typeface="Times New Roman" panose="02020603050405020304" pitchFamily="18" charset="0"/>
                <a:cs typeface="Times New Roman" panose="02020603050405020304" pitchFamily="18" charset="0"/>
              </a:rPr>
              <a:t>Two types of metered-dose inhalers used for the treatment of bronchial asthma are:</a:t>
            </a:r>
          </a:p>
          <a:p>
            <a:pPr algn="ctr"/>
            <a:r>
              <a:rPr lang="en-GB" sz="2400" b="1" dirty="0">
                <a:solidFill>
                  <a:srgbClr val="FFFFFF"/>
                </a:solidFill>
              </a:rPr>
              <a:t>• ---------------------</a:t>
            </a:r>
          </a:p>
          <a:p>
            <a:pPr algn="ctr"/>
            <a:r>
              <a:rPr lang="en-GB" sz="2400" b="1" dirty="0">
                <a:solidFill>
                  <a:srgbClr val="FFFFFF"/>
                </a:solidFill>
              </a:rPr>
              <a:t>• -----------------------------------------------------------</a:t>
            </a:r>
          </a:p>
        </p:txBody>
      </p:sp>
      <p:sp>
        <p:nvSpPr>
          <p:cNvPr id="3" name="Date Placeholder 2"/>
          <p:cNvSpPr>
            <a:spLocks noGrp="1"/>
          </p:cNvSpPr>
          <p:nvPr>
            <p:ph type="dt" sz="half" idx="10"/>
          </p:nvPr>
        </p:nvSpPr>
        <p:spPr/>
        <p:txBody>
          <a:bodyPr/>
          <a:lstStyle/>
          <a:p>
            <a:fld id="{88A5FB60-9E87-447B-9898-D8199346CCFB}" type="datetime1">
              <a:rPr lang="en-US" smtClean="0"/>
              <a:t>3/13/2025</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4329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b="1" dirty="0"/>
              <a:t>Guidelines for writing Short-Answer question con.,</a:t>
            </a:r>
            <a:br>
              <a:rPr lang="en-GB" dirty="0"/>
            </a:br>
            <a:endParaRPr lang="en-US" dirty="0"/>
          </a:p>
        </p:txBody>
      </p:sp>
      <p:sp>
        <p:nvSpPr>
          <p:cNvPr id="3" name="Content Placeholder 2"/>
          <p:cNvSpPr>
            <a:spLocks noGrp="1"/>
          </p:cNvSpPr>
          <p:nvPr>
            <p:ph idx="1"/>
          </p:nvPr>
        </p:nvSpPr>
        <p:spPr>
          <a:xfrm>
            <a:off x="457200" y="1828800"/>
            <a:ext cx="8229600" cy="4648200"/>
          </a:xfrm>
        </p:spPr>
        <p:txBody>
          <a:bodyPr>
            <a:normAutofit/>
          </a:bodyPr>
          <a:lstStyle/>
          <a:p>
            <a:pPr marL="0" indent="0">
              <a:buNone/>
            </a:pPr>
            <a:r>
              <a:rPr lang="en-GB" sz="3200" dirty="0">
                <a:latin typeface="Times New Roman" panose="02020603050405020304" pitchFamily="18" charset="0"/>
                <a:cs typeface="Times New Roman" panose="02020603050405020304" pitchFamily="18" charset="0"/>
              </a:rPr>
              <a:t>7.The teacher may direct the student to record one-word answers in blanks arranged to the left or right of the items, </a:t>
            </a:r>
            <a:r>
              <a:rPr lang="en-GB" sz="3200" dirty="0">
                <a:solidFill>
                  <a:srgbClr val="FF0000"/>
                </a:solidFill>
                <a:latin typeface="Times New Roman" panose="02020603050405020304" pitchFamily="18" charset="0"/>
                <a:cs typeface="Times New Roman" panose="02020603050405020304" pitchFamily="18" charset="0"/>
              </a:rPr>
              <a:t>there by facilitating scoring.</a:t>
            </a:r>
          </a:p>
          <a:p>
            <a:pPr marL="0" indent="0">
              <a:buNone/>
            </a:pPr>
            <a:endParaRPr lang="en-GB" sz="3200" dirty="0">
              <a:solidFill>
                <a:srgbClr val="FF0000"/>
              </a:solidFill>
              <a:latin typeface="Times New Roman" panose="02020603050405020304" pitchFamily="18" charset="0"/>
              <a:cs typeface="Times New Roman" panose="02020603050405020304" pitchFamily="18" charset="0"/>
            </a:endParaRPr>
          </a:p>
          <a:p>
            <a:pPr marL="0" indent="0">
              <a:buNone/>
            </a:pPr>
            <a:endParaRPr lang="en-GB" sz="3200"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GB" sz="3200" b="1" dirty="0">
                <a:latin typeface="Times New Roman" panose="02020603050405020304" pitchFamily="18" charset="0"/>
                <a:cs typeface="Times New Roman" panose="02020603050405020304" pitchFamily="18" charset="0"/>
              </a:rPr>
              <a:t>To facilitate to the student to understand how many points requested from him, and facilitate the scoring.</a:t>
            </a:r>
          </a:p>
          <a:p>
            <a:pPr marL="457200" indent="-457200">
              <a:buAutoNum type="arabicPeriod" startAt="6"/>
            </a:pPr>
            <a:endParaRPr lang="en-GB" sz="3200" dirty="0">
              <a:solidFill>
                <a:srgbClr val="FF0000"/>
              </a:solidFill>
              <a:latin typeface="Times New Roman" panose="02020603050405020304" pitchFamily="18" charset="0"/>
              <a:cs typeface="Times New Roman" panose="02020603050405020304" pitchFamily="18" charset="0"/>
            </a:endParaRPr>
          </a:p>
          <a:p>
            <a:pPr marL="457200" indent="-457200">
              <a:buAutoNum type="arabicPeriod" startAt="6"/>
            </a:pPr>
            <a:endParaRPr lang="en-GB" sz="3200" dirty="0">
              <a:solidFill>
                <a:srgbClr val="FF0000"/>
              </a:solidFill>
              <a:latin typeface="Times New Roman" panose="02020603050405020304" pitchFamily="18" charset="0"/>
              <a:cs typeface="Times New Roman" panose="02020603050405020304" pitchFamily="18" charset="0"/>
            </a:endParaRPr>
          </a:p>
          <a:p>
            <a:pPr marL="457200" indent="-457200">
              <a:buAutoNum type="arabicPeriod" startAt="6"/>
            </a:pPr>
            <a:endParaRPr lang="en-GB" sz="3200" dirty="0">
              <a:solidFill>
                <a:srgbClr val="FF0000"/>
              </a:solidFill>
              <a:latin typeface="Times New Roman" panose="02020603050405020304" pitchFamily="18" charset="0"/>
              <a:cs typeface="Times New Roman" panose="02020603050405020304" pitchFamily="18" charset="0"/>
            </a:endParaRPr>
          </a:p>
          <a:p>
            <a:pPr marL="0" indent="0">
              <a:buNone/>
            </a:pPr>
            <a:endParaRPr lang="en-GB" sz="3200" dirty="0">
              <a:latin typeface="Times New Roman" panose="02020603050405020304" pitchFamily="18" charset="0"/>
              <a:cs typeface="Times New Roman" panose="02020603050405020304" pitchFamily="18" charset="0"/>
            </a:endParaRPr>
          </a:p>
          <a:p>
            <a:pPr marL="0" indent="0">
              <a:buNone/>
            </a:pPr>
            <a:endParaRPr lang="en-GB" dirty="0"/>
          </a:p>
        </p:txBody>
      </p:sp>
      <p:sp>
        <p:nvSpPr>
          <p:cNvPr id="8" name="Down Arrow 7"/>
          <p:cNvSpPr/>
          <p:nvPr/>
        </p:nvSpPr>
        <p:spPr>
          <a:xfrm>
            <a:off x="3657600" y="3505200"/>
            <a:ext cx="5334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26A79138-B3B5-410C-BFB2-BD73404957AC}"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513485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b="1" dirty="0"/>
              <a:t>Guidelines for writing Short-Answer question con.,</a:t>
            </a:r>
            <a:br>
              <a:rPr lang="en-GB" dirty="0"/>
            </a:br>
            <a:endParaRPr lang="en-US" dirty="0"/>
          </a:p>
        </p:txBody>
      </p:sp>
      <p:sp>
        <p:nvSpPr>
          <p:cNvPr id="3" name="Content Placeholder 2"/>
          <p:cNvSpPr>
            <a:spLocks noGrp="1"/>
          </p:cNvSpPr>
          <p:nvPr>
            <p:ph idx="1"/>
          </p:nvPr>
        </p:nvSpPr>
        <p:spPr>
          <a:xfrm>
            <a:off x="457200" y="1828800"/>
            <a:ext cx="8229600" cy="4648200"/>
          </a:xfrm>
        </p:spPr>
        <p:txBody>
          <a:bodyPr/>
          <a:lstStyle/>
          <a:p>
            <a:pPr marL="0" indent="0">
              <a:buNone/>
            </a:pPr>
            <a:endParaRPr lang="en-GB" sz="3200" dirty="0">
              <a:latin typeface="Times New Roman" panose="02020603050405020304" pitchFamily="18" charset="0"/>
              <a:cs typeface="Times New Roman" panose="02020603050405020304" pitchFamily="18" charset="0"/>
            </a:endParaRPr>
          </a:p>
          <a:p>
            <a:pPr marL="0" indent="0">
              <a:buNone/>
            </a:pPr>
            <a:endParaRPr lang="en-GB" dirty="0"/>
          </a:p>
        </p:txBody>
      </p:sp>
      <p:sp>
        <p:nvSpPr>
          <p:cNvPr id="4" name="Rounded Rectangle 3"/>
          <p:cNvSpPr/>
          <p:nvPr/>
        </p:nvSpPr>
        <p:spPr>
          <a:xfrm>
            <a:off x="3962400" y="2209800"/>
            <a:ext cx="50292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FF"/>
                </a:solidFill>
              </a:rPr>
              <a:t>Leadership styles are ……..</a:t>
            </a:r>
            <a:r>
              <a:rPr lang="en-US" sz="2800" b="1" dirty="0">
                <a:solidFill>
                  <a:schemeClr val="tx1"/>
                </a:solidFill>
              </a:rPr>
              <a:t>,</a:t>
            </a:r>
            <a:r>
              <a:rPr lang="en-US" sz="2800" b="1" dirty="0">
                <a:solidFill>
                  <a:srgbClr val="FFFFFF"/>
                </a:solidFill>
              </a:rPr>
              <a:t>………</a:t>
            </a:r>
            <a:r>
              <a:rPr lang="en-US" sz="2800" b="1" dirty="0">
                <a:solidFill>
                  <a:schemeClr val="tx1"/>
                </a:solidFill>
              </a:rPr>
              <a:t>,</a:t>
            </a:r>
            <a:r>
              <a:rPr lang="en-US" sz="2800" b="1" dirty="0">
                <a:solidFill>
                  <a:srgbClr val="FFFFFF"/>
                </a:solidFill>
              </a:rPr>
              <a:t>………</a:t>
            </a:r>
            <a:r>
              <a:rPr lang="en-US" sz="2800" b="1" dirty="0">
                <a:solidFill>
                  <a:schemeClr val="tx1"/>
                </a:solidFill>
              </a:rPr>
              <a:t>,</a:t>
            </a:r>
            <a:r>
              <a:rPr lang="en-US" sz="2800" b="1" dirty="0">
                <a:solidFill>
                  <a:srgbClr val="FFFFFF"/>
                </a:solidFill>
              </a:rPr>
              <a:t>………</a:t>
            </a:r>
          </a:p>
        </p:txBody>
      </p:sp>
      <p:sp>
        <p:nvSpPr>
          <p:cNvPr id="5" name="Rounded Rectangle 4"/>
          <p:cNvSpPr/>
          <p:nvPr/>
        </p:nvSpPr>
        <p:spPr>
          <a:xfrm>
            <a:off x="3962400" y="4724400"/>
            <a:ext cx="50292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FF"/>
                </a:solidFill>
              </a:rPr>
              <a:t>Leadership styles are ……..………………………</a:t>
            </a:r>
          </a:p>
        </p:txBody>
      </p:sp>
      <p:sp>
        <p:nvSpPr>
          <p:cNvPr id="6" name="Right Arrow 5"/>
          <p:cNvSpPr/>
          <p:nvPr/>
        </p:nvSpPr>
        <p:spPr>
          <a:xfrm>
            <a:off x="457200" y="2438400"/>
            <a:ext cx="29718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Better </a:t>
            </a:r>
            <a:endParaRPr lang="en-US" sz="2800" b="1" dirty="0">
              <a:solidFill>
                <a:srgbClr val="FFFFFF"/>
              </a:solidFill>
            </a:endParaRPr>
          </a:p>
        </p:txBody>
      </p:sp>
      <p:sp>
        <p:nvSpPr>
          <p:cNvPr id="7" name="Right Arrow 6"/>
          <p:cNvSpPr/>
          <p:nvPr/>
        </p:nvSpPr>
        <p:spPr>
          <a:xfrm>
            <a:off x="427234" y="4876800"/>
            <a:ext cx="29718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Poor</a:t>
            </a:r>
            <a:endParaRPr lang="en-US" sz="2800" b="1" dirty="0">
              <a:solidFill>
                <a:srgbClr val="FFFFFF"/>
              </a:solidFill>
            </a:endParaRPr>
          </a:p>
        </p:txBody>
      </p:sp>
      <p:sp>
        <p:nvSpPr>
          <p:cNvPr id="10" name="Date Placeholder 9"/>
          <p:cNvSpPr>
            <a:spLocks noGrp="1"/>
          </p:cNvSpPr>
          <p:nvPr>
            <p:ph type="dt" sz="half" idx="10"/>
          </p:nvPr>
        </p:nvSpPr>
        <p:spPr/>
        <p:txBody>
          <a:bodyPr/>
          <a:lstStyle/>
          <a:p>
            <a:fld id="{E321FE53-2488-411D-89F6-EA12AF2CC720}" type="datetime1">
              <a:rPr lang="en-US" smtClean="0"/>
              <a:t>3/13/2025</a:t>
            </a:fld>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82703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Guidelines for writing Short-Answer question con.,</a:t>
            </a:r>
            <a:endParaRPr lang="ar-EG" dirty="0"/>
          </a:p>
        </p:txBody>
      </p:sp>
      <p:sp>
        <p:nvSpPr>
          <p:cNvPr id="3" name="Content Placeholder 2"/>
          <p:cNvSpPr>
            <a:spLocks noGrp="1"/>
          </p:cNvSpPr>
          <p:nvPr>
            <p:ph idx="1"/>
          </p:nvPr>
        </p:nvSpPr>
        <p:spPr/>
        <p:txBody>
          <a:bodyPr>
            <a:normAutofit/>
          </a:bodyPr>
          <a:lstStyle/>
          <a:p>
            <a:pPr algn="just"/>
            <a:endParaRPr lang="en-US" sz="2800" b="1" dirty="0">
              <a:latin typeface="Baskerville Old Face" pitchFamily="18" charset="0"/>
            </a:endParaRPr>
          </a:p>
          <a:p>
            <a:pPr algn="just"/>
            <a:r>
              <a:rPr lang="en-US" sz="2800" b="1" dirty="0">
                <a:latin typeface="Times New Roman" panose="02020603050405020304" pitchFamily="18" charset="0"/>
                <a:cs typeface="Times New Roman" panose="02020603050405020304" pitchFamily="18" charset="0"/>
              </a:rPr>
              <a:t>8. Fill in the blank item requiring calculations and solving mathematical type problems should include in the statement the type of answer and </a:t>
            </a:r>
            <a:r>
              <a:rPr lang="en-US" sz="2800" b="1" u="sng" dirty="0">
                <a:solidFill>
                  <a:srgbClr val="FF0000"/>
                </a:solidFill>
                <a:latin typeface="Times New Roman" panose="02020603050405020304" pitchFamily="18" charset="0"/>
                <a:cs typeface="Times New Roman" panose="02020603050405020304" pitchFamily="18" charset="0"/>
              </a:rPr>
              <a:t>degree of </a:t>
            </a:r>
            <a:r>
              <a:rPr lang="en-US" sz="2800" b="1" u="sng" dirty="0" err="1">
                <a:solidFill>
                  <a:srgbClr val="FF0000"/>
                </a:solidFill>
                <a:latin typeface="Times New Roman" panose="02020603050405020304" pitchFamily="18" charset="0"/>
                <a:cs typeface="Times New Roman" panose="02020603050405020304" pitchFamily="18" charset="0"/>
              </a:rPr>
              <a:t>specifity</a:t>
            </a:r>
            <a:r>
              <a:rPr lang="en-US" sz="2800" b="1" u="sng" dirty="0">
                <a:solidFill>
                  <a:srgbClr val="FF0000"/>
                </a:solidFill>
                <a:latin typeface="Times New Roman" panose="02020603050405020304" pitchFamily="18" charset="0"/>
                <a:cs typeface="Times New Roman" panose="02020603050405020304" pitchFamily="18" charset="0"/>
              </a:rPr>
              <a:t> desired.</a:t>
            </a:r>
            <a:endParaRPr lang="ar-EG" sz="28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1828800" y="4800600"/>
            <a:ext cx="5791200" cy="1905000"/>
          </a:xfrm>
          <a:prstGeom prst="round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400" b="1" dirty="0">
                <a:solidFill>
                  <a:schemeClr val="tx1"/>
                </a:solidFill>
                <a:latin typeface="Times New Roman" panose="02020603050405020304" pitchFamily="18" charset="0"/>
                <a:cs typeface="Times New Roman" panose="02020603050405020304" pitchFamily="18" charset="0"/>
              </a:rPr>
              <a:t>e.g. convert grams to kilograms, rounding your answer to one decimal point.</a:t>
            </a:r>
            <a:endParaRPr lang="ar-EG" sz="2400" dirty="0">
              <a:solidFill>
                <a:schemeClr val="tx1"/>
              </a:solidFill>
              <a:latin typeface="Times New Roman" panose="02020603050405020304" pitchFamily="18" charset="0"/>
              <a:cs typeface="Times New Roman" panose="02020603050405020304" pitchFamily="18" charset="0"/>
            </a:endParaRPr>
          </a:p>
        </p:txBody>
      </p:sp>
      <p:sp>
        <p:nvSpPr>
          <p:cNvPr id="7" name="Down Arrow 6"/>
          <p:cNvSpPr/>
          <p:nvPr/>
        </p:nvSpPr>
        <p:spPr>
          <a:xfrm>
            <a:off x="4191000" y="3588224"/>
            <a:ext cx="5334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fld id="{8DF09665-E965-4A99-912D-B8919751FEDB}" type="datetime1">
              <a:rPr lang="en-US" smtClean="0"/>
              <a:t>3/13/2025</a:t>
            </a:fld>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2196830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b="1" dirty="0"/>
              <a:t>Guidelines for writing Short-Answer question con.,</a:t>
            </a:r>
            <a:br>
              <a:rPr lang="en-GB" dirty="0"/>
            </a:br>
            <a:endParaRPr lang="en-US" dirty="0"/>
          </a:p>
        </p:txBody>
      </p:sp>
      <p:sp>
        <p:nvSpPr>
          <p:cNvPr id="3" name="Content Placeholder 2"/>
          <p:cNvSpPr>
            <a:spLocks noGrp="1"/>
          </p:cNvSpPr>
          <p:nvPr>
            <p:ph idx="1"/>
          </p:nvPr>
        </p:nvSpPr>
        <p:spPr>
          <a:xfrm>
            <a:off x="457200" y="1828800"/>
            <a:ext cx="8229600" cy="4648200"/>
          </a:xfrm>
        </p:spPr>
        <p:txBody>
          <a:bodyPr/>
          <a:lstStyle/>
          <a:p>
            <a:pPr marL="0" indent="0">
              <a:buNone/>
            </a:pPr>
            <a:endParaRPr lang="en-GB" sz="3200" dirty="0">
              <a:latin typeface="Times New Roman" panose="02020603050405020304" pitchFamily="18" charset="0"/>
              <a:cs typeface="Times New Roman" panose="02020603050405020304" pitchFamily="18" charset="0"/>
            </a:endParaRPr>
          </a:p>
          <a:p>
            <a:pPr marL="0" indent="0">
              <a:buNone/>
            </a:pPr>
            <a:endParaRPr lang="en-GB" dirty="0"/>
          </a:p>
        </p:txBody>
      </p:sp>
      <p:sp>
        <p:nvSpPr>
          <p:cNvPr id="4" name="Rounded Rectangle 3"/>
          <p:cNvSpPr/>
          <p:nvPr/>
        </p:nvSpPr>
        <p:spPr>
          <a:xfrm>
            <a:off x="3962400" y="1524000"/>
            <a:ext cx="50292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FF"/>
                </a:solidFill>
              </a:rPr>
              <a:t>Calculate the drip rate for 500cc of normal saline over 4 hours -------------------</a:t>
            </a:r>
          </a:p>
        </p:txBody>
      </p:sp>
      <p:sp>
        <p:nvSpPr>
          <p:cNvPr id="5" name="Rounded Rectangle 4"/>
          <p:cNvSpPr/>
          <p:nvPr/>
        </p:nvSpPr>
        <p:spPr>
          <a:xfrm>
            <a:off x="3962400" y="4191000"/>
            <a:ext cx="50292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FF"/>
                </a:solidFill>
              </a:rPr>
              <a:t>Calculate the drip rate for 500cc of normal saline over 4 hours -------------------</a:t>
            </a:r>
            <a:r>
              <a:rPr lang="en-US" sz="2800" b="1" dirty="0">
                <a:solidFill>
                  <a:srgbClr val="FF0000"/>
                </a:solidFill>
              </a:rPr>
              <a:t>drips/minute</a:t>
            </a:r>
          </a:p>
        </p:txBody>
      </p:sp>
      <p:sp>
        <p:nvSpPr>
          <p:cNvPr id="6" name="Right Arrow 5"/>
          <p:cNvSpPr/>
          <p:nvPr/>
        </p:nvSpPr>
        <p:spPr>
          <a:xfrm>
            <a:off x="429904" y="4724400"/>
            <a:ext cx="29718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Better </a:t>
            </a:r>
            <a:endParaRPr lang="en-US" sz="2800" b="1" dirty="0">
              <a:solidFill>
                <a:srgbClr val="FFFFFF"/>
              </a:solidFill>
            </a:endParaRPr>
          </a:p>
        </p:txBody>
      </p:sp>
      <p:sp>
        <p:nvSpPr>
          <p:cNvPr id="7" name="Right Arrow 6"/>
          <p:cNvSpPr/>
          <p:nvPr/>
        </p:nvSpPr>
        <p:spPr>
          <a:xfrm>
            <a:off x="457200" y="2057400"/>
            <a:ext cx="29718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FF"/>
                </a:solidFill>
              </a:rPr>
              <a:t>Poor</a:t>
            </a:r>
            <a:endParaRPr lang="en-US" sz="2800" b="1" dirty="0">
              <a:solidFill>
                <a:srgbClr val="FFFFFF"/>
              </a:solidFill>
            </a:endParaRPr>
          </a:p>
        </p:txBody>
      </p:sp>
      <p:sp>
        <p:nvSpPr>
          <p:cNvPr id="10" name="Date Placeholder 9"/>
          <p:cNvSpPr>
            <a:spLocks noGrp="1"/>
          </p:cNvSpPr>
          <p:nvPr>
            <p:ph type="dt" sz="half" idx="10"/>
          </p:nvPr>
        </p:nvSpPr>
        <p:spPr/>
        <p:txBody>
          <a:bodyPr/>
          <a:lstStyle/>
          <a:p>
            <a:fld id="{E321FE53-2488-411D-89F6-EA12AF2CC720}" type="datetime1">
              <a:rPr lang="en-US" smtClean="0"/>
              <a:t>3/13/2025</a:t>
            </a:fld>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128898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endParaRPr lang="en-US" b="1" dirty="0"/>
          </a:p>
        </p:txBody>
      </p:sp>
      <p:sp>
        <p:nvSpPr>
          <p:cNvPr id="6" name="Content Placeholder 2"/>
          <p:cNvSpPr>
            <a:spLocks noGrp="1"/>
          </p:cNvSpPr>
          <p:nvPr>
            <p:ph idx="1"/>
          </p:nvPr>
        </p:nvSpPr>
        <p:spPr>
          <a:xfrm>
            <a:off x="838200" y="1981200"/>
            <a:ext cx="7685229" cy="3951060"/>
          </a:xfrm>
        </p:spPr>
        <p:style>
          <a:lnRef idx="1">
            <a:schemeClr val="accent5"/>
          </a:lnRef>
          <a:fillRef idx="2">
            <a:schemeClr val="accent5"/>
          </a:fillRef>
          <a:effectRef idx="1">
            <a:schemeClr val="accent5"/>
          </a:effectRef>
          <a:fontRef idx="minor">
            <a:schemeClr val="dk1"/>
          </a:fontRef>
        </p:style>
        <p:txBody>
          <a:bodyPr rtlCol="1">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defRPr/>
            </a:pPr>
            <a:endParaRPr lang="en-GB" sz="4800" b="1" dirty="0">
              <a:solidFill>
                <a:srgbClr val="FF0000"/>
              </a:solidFill>
            </a:endParaRPr>
          </a:p>
          <a:p>
            <a:pPr algn="ctr">
              <a:buNone/>
              <a:defRPr/>
            </a:pPr>
            <a:r>
              <a:rPr lang="en-GB" sz="4800" b="1" dirty="0">
                <a:solidFill>
                  <a:srgbClr val="FF0000"/>
                </a:solidFill>
              </a:rPr>
              <a:t>Advantages and Disadvantages of short answer questions</a:t>
            </a:r>
            <a:endParaRPr lang="ar-EG" b="1" dirty="0">
              <a:ln w="11430"/>
              <a:solidFill>
                <a:srgbClr val="FF0000"/>
              </a:solidFill>
              <a:effectLst>
                <a:outerShdw blurRad="50800" dist="39000" dir="5460000" algn="tl">
                  <a:srgbClr val="000000">
                    <a:alpha val="38000"/>
                  </a:srgbClr>
                </a:outerShdw>
              </a:effectLst>
            </a:endParaRPr>
          </a:p>
        </p:txBody>
      </p:sp>
      <p:sp>
        <p:nvSpPr>
          <p:cNvPr id="5" name="Date Placeholder 4"/>
          <p:cNvSpPr>
            <a:spLocks noGrp="1"/>
          </p:cNvSpPr>
          <p:nvPr>
            <p:ph type="dt" sz="half" idx="10"/>
          </p:nvPr>
        </p:nvSpPr>
        <p:spPr/>
        <p:txBody>
          <a:bodyPr/>
          <a:lstStyle/>
          <a:p>
            <a:fld id="{BBC6EBF5-9706-419A-8B10-0E1CC30D1C37}"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1835879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83063957"/>
              </p:ext>
            </p:extLst>
          </p:nvPr>
        </p:nvGraphicFramePr>
        <p:xfrm>
          <a:off x="304800" y="1447800"/>
          <a:ext cx="8839200" cy="525780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257800">
                <a:tc>
                  <a:txBody>
                    <a:bodyPr/>
                    <a:lstStyle/>
                    <a:p>
                      <a:pPr marL="457200" indent="-457200">
                        <a:buFont typeface="Arial" panose="020B0604020202020204" pitchFamily="34" charset="0"/>
                        <a:buChar char="•"/>
                      </a:pPr>
                      <a:r>
                        <a:rPr lang="en-GB" sz="2800" dirty="0">
                          <a:solidFill>
                            <a:schemeClr val="tx1"/>
                          </a:solidFill>
                          <a:latin typeface="Times New Roman" panose="02020603050405020304" pitchFamily="18" charset="0"/>
                          <a:cs typeface="Times New Roman" panose="02020603050405020304" pitchFamily="18" charset="0"/>
                        </a:rPr>
                        <a:t>Relatively fast to mark.</a:t>
                      </a:r>
                    </a:p>
                    <a:p>
                      <a:pPr marL="457200" indent="-457200">
                        <a:buFont typeface="Arial" panose="020B0604020202020204" pitchFamily="34" charset="0"/>
                        <a:buChar char="•"/>
                      </a:pPr>
                      <a:r>
                        <a:rPr lang="en-GB" sz="2800" dirty="0">
                          <a:solidFill>
                            <a:schemeClr val="tx1"/>
                          </a:solidFill>
                          <a:latin typeface="Times New Roman" panose="02020603050405020304" pitchFamily="18" charset="0"/>
                          <a:cs typeface="Times New Roman" panose="02020603050405020304" pitchFamily="18" charset="0"/>
                        </a:rPr>
                        <a:t>Quick and easy to </a:t>
                      </a:r>
                      <a:r>
                        <a:rPr lang="en-US" sz="2800" dirty="0">
                          <a:solidFill>
                            <a:schemeClr val="tx1"/>
                          </a:solidFill>
                          <a:latin typeface="Times New Roman" panose="02020603050405020304" pitchFamily="18" charset="0"/>
                          <a:cs typeface="Times New Roman" panose="02020603050405020304" pitchFamily="18" charset="0"/>
                        </a:rPr>
                        <a:t>set</a:t>
                      </a:r>
                      <a:r>
                        <a:rPr lang="en-GB" sz="2800" dirty="0">
                          <a:solidFill>
                            <a:schemeClr val="tx1"/>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GB" sz="2800" dirty="0">
                          <a:solidFill>
                            <a:schemeClr val="tx1"/>
                          </a:solidFill>
                          <a:latin typeface="Times New Roman" panose="02020603050405020304" pitchFamily="18" charset="0"/>
                          <a:cs typeface="Times New Roman" panose="02020603050405020304" pitchFamily="18" charset="0"/>
                        </a:rPr>
                        <a:t>Can be</a:t>
                      </a:r>
                      <a:r>
                        <a:rPr lang="en-GB" sz="2800" baseline="0" dirty="0">
                          <a:solidFill>
                            <a:schemeClr val="tx1"/>
                          </a:solidFill>
                          <a:latin typeface="Times New Roman" panose="02020603050405020304" pitchFamily="18" charset="0"/>
                          <a:cs typeface="Times New Roman" panose="02020603050405020304" pitchFamily="18" charset="0"/>
                        </a:rPr>
                        <a:t> constructed to different ways.</a:t>
                      </a:r>
                      <a:endParaRPr lang="en-GB" sz="28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800" dirty="0">
                          <a:solidFill>
                            <a:schemeClr val="tx1"/>
                          </a:solidFill>
                          <a:latin typeface="Times New Roman" panose="02020603050405020304" pitchFamily="18" charset="0"/>
                          <a:cs typeface="Times New Roman" panose="02020603050405020304" pitchFamily="18" charset="0"/>
                        </a:rPr>
                        <a:t>Unlike MCQs, there is no guessing, students must supply an answer.</a:t>
                      </a:r>
                    </a:p>
                    <a:p>
                      <a:pPr marL="457200" indent="-457200">
                        <a:buFont typeface="Arial" panose="020B0604020202020204" pitchFamily="34" charset="0"/>
                        <a:buChar char="•"/>
                      </a:pPr>
                      <a:r>
                        <a:rPr lang="en-GB" sz="2800" dirty="0">
                          <a:solidFill>
                            <a:schemeClr val="tx1"/>
                          </a:solidFill>
                          <a:latin typeface="Times New Roman" panose="02020603050405020304" pitchFamily="18" charset="0"/>
                          <a:cs typeface="Times New Roman" panose="02020603050405020304" pitchFamily="18" charset="0"/>
                        </a:rPr>
                        <a:t>Can be used as apart of formative and summative assessment</a:t>
                      </a:r>
                      <a:endParaRPr lang="en-US" sz="2800"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457200" indent="-457200" algn="just">
                        <a:buFont typeface="Arial" panose="020B0604020202020204" pitchFamily="34" charset="0"/>
                        <a:buChar char="•"/>
                      </a:pPr>
                      <a:r>
                        <a:rPr lang="en-GB" sz="2600" dirty="0">
                          <a:solidFill>
                            <a:schemeClr val="tx1"/>
                          </a:solidFill>
                          <a:latin typeface="Times New Roman" panose="02020603050405020304" pitchFamily="18" charset="0"/>
                          <a:cs typeface="Times New Roman" panose="02020603050405020304" pitchFamily="18" charset="0"/>
                        </a:rPr>
                        <a:t>Only suitable for questions that can be answered with </a:t>
                      </a:r>
                      <a:r>
                        <a:rPr lang="en-GB" sz="2600" dirty="0">
                          <a:solidFill>
                            <a:srgbClr val="FF0000"/>
                          </a:solidFill>
                          <a:latin typeface="Times New Roman" panose="02020603050405020304" pitchFamily="18" charset="0"/>
                          <a:cs typeface="Times New Roman" panose="02020603050405020304" pitchFamily="18" charset="0"/>
                        </a:rPr>
                        <a:t>short responses</a:t>
                      </a:r>
                      <a:r>
                        <a:rPr lang="en-GB" sz="2600" dirty="0">
                          <a:solidFill>
                            <a:schemeClr val="tx1"/>
                          </a:solidFill>
                          <a:latin typeface="Times New Roman" panose="02020603050405020304" pitchFamily="18" charset="0"/>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600" dirty="0">
                          <a:solidFill>
                            <a:schemeClr val="tx1"/>
                          </a:solidFill>
                          <a:latin typeface="Times New Roman" panose="02020603050405020304" pitchFamily="18" charset="0"/>
                          <a:cs typeface="Times New Roman" panose="02020603050405020304" pitchFamily="18" charset="0"/>
                        </a:rPr>
                        <a:t>Typically used for assessing </a:t>
                      </a:r>
                      <a:r>
                        <a:rPr lang="en-GB" sz="2600" dirty="0">
                          <a:solidFill>
                            <a:srgbClr val="FF0000"/>
                          </a:solidFill>
                          <a:latin typeface="Times New Roman" panose="02020603050405020304" pitchFamily="18" charset="0"/>
                          <a:cs typeface="Times New Roman" panose="02020603050405020304" pitchFamily="18" charset="0"/>
                        </a:rPr>
                        <a:t>knowledge only</a:t>
                      </a:r>
                      <a:r>
                        <a:rPr lang="en-GB" sz="2600" dirty="0">
                          <a:solidFill>
                            <a:schemeClr val="tx1"/>
                          </a:solidFill>
                          <a:latin typeface="Times New Roman" panose="02020603050405020304" pitchFamily="18" charset="0"/>
                          <a:cs typeface="Times New Roman" panose="02020603050405020304" pitchFamily="18" charset="0"/>
                        </a:rPr>
                        <a:t>,</a:t>
                      </a:r>
                      <a:r>
                        <a:rPr lang="en-US" sz="2600" dirty="0">
                          <a:solidFill>
                            <a:schemeClr val="tx1"/>
                          </a:solidFill>
                          <a:latin typeface="Times New Roman" panose="02020603050405020304" pitchFamily="18" charset="0"/>
                          <a:cs typeface="Times New Roman" panose="02020603050405020304" pitchFamily="18" charset="0"/>
                        </a:rPr>
                        <a:t>so that their understanding of the content remains superficial.</a:t>
                      </a:r>
                      <a:endParaRPr lang="en-GB" sz="26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GB" sz="2600" dirty="0">
                          <a:solidFill>
                            <a:schemeClr val="tx1"/>
                          </a:solidFill>
                          <a:latin typeface="Times New Roman" panose="02020603050405020304" pitchFamily="18" charset="0"/>
                          <a:cs typeface="Times New Roman" panose="02020603050405020304" pitchFamily="18" charset="0"/>
                        </a:rPr>
                        <a:t>Accuracy of</a:t>
                      </a:r>
                      <a:r>
                        <a:rPr lang="en-GB" sz="2600" baseline="0" dirty="0">
                          <a:solidFill>
                            <a:schemeClr val="tx1"/>
                          </a:solidFill>
                          <a:latin typeface="Times New Roman" panose="02020603050405020304" pitchFamily="18" charset="0"/>
                          <a:cs typeface="Times New Roman" panose="02020603050405020304" pitchFamily="18" charset="0"/>
                        </a:rPr>
                        <a:t> </a:t>
                      </a:r>
                      <a:r>
                        <a:rPr lang="en-GB" sz="2600" dirty="0">
                          <a:solidFill>
                            <a:schemeClr val="tx1"/>
                          </a:solidFill>
                          <a:latin typeface="Times New Roman" panose="02020603050405020304" pitchFamily="18" charset="0"/>
                          <a:cs typeface="Times New Roman" panose="02020603050405020304" pitchFamily="18" charset="0"/>
                        </a:rPr>
                        <a:t>assessment may be influenced by </a:t>
                      </a:r>
                      <a:r>
                        <a:rPr lang="en-GB" sz="2600" dirty="0">
                          <a:solidFill>
                            <a:srgbClr val="FF0000"/>
                          </a:solidFill>
                          <a:latin typeface="Times New Roman" panose="02020603050405020304" pitchFamily="18" charset="0"/>
                          <a:cs typeface="Times New Roman" panose="02020603050405020304" pitchFamily="18" charset="0"/>
                        </a:rPr>
                        <a:t>handwriting</a:t>
                      </a:r>
                      <a:r>
                        <a:rPr lang="en-GB" sz="2600" dirty="0">
                          <a:solidFill>
                            <a:schemeClr val="tx1"/>
                          </a:solidFill>
                          <a:latin typeface="Times New Roman" panose="02020603050405020304" pitchFamily="18" charset="0"/>
                          <a:cs typeface="Times New Roman" panose="02020603050405020304" pitchFamily="18" charset="0"/>
                        </a:rPr>
                        <a:t>/</a:t>
                      </a:r>
                      <a:r>
                        <a:rPr lang="en-GB" sz="2600" dirty="0">
                          <a:solidFill>
                            <a:srgbClr val="FF0000"/>
                          </a:solidFill>
                          <a:latin typeface="Times New Roman" panose="02020603050405020304" pitchFamily="18" charset="0"/>
                          <a:cs typeface="Times New Roman" panose="02020603050405020304" pitchFamily="18" charset="0"/>
                        </a:rPr>
                        <a:t>spelling</a:t>
                      </a:r>
                      <a:r>
                        <a:rPr lang="en-GB" sz="2600" dirty="0">
                          <a:solidFill>
                            <a:schemeClr val="tx1"/>
                          </a:solidFill>
                          <a:latin typeface="Times New Roman" panose="02020603050405020304" pitchFamily="18" charset="0"/>
                          <a:cs typeface="Times New Roman" panose="02020603050405020304" pitchFamily="18" charset="0"/>
                        </a:rPr>
                        <a:t> skills.</a:t>
                      </a:r>
                    </a:p>
                  </a:txBody>
                  <a:tcPr>
                    <a:solidFill>
                      <a:schemeClr val="bg2">
                        <a:lumMod val="90000"/>
                      </a:schemeClr>
                    </a:solidFill>
                  </a:tcPr>
                </a:tc>
                <a:extLst>
                  <a:ext uri="{0D108BD9-81ED-4DB2-BD59-A6C34878D82A}">
                    <a16:rowId xmlns:a16="http://schemas.microsoft.com/office/drawing/2014/main" val="10000"/>
                  </a:ext>
                </a:extLst>
              </a:tr>
            </a:tbl>
          </a:graphicData>
        </a:graphic>
      </p:graphicFrame>
      <p:sp>
        <p:nvSpPr>
          <p:cNvPr id="6" name="Rounded Rectangle 5"/>
          <p:cNvSpPr/>
          <p:nvPr/>
        </p:nvSpPr>
        <p:spPr>
          <a:xfrm>
            <a:off x="304800" y="562223"/>
            <a:ext cx="4343400" cy="733177"/>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Advantages</a:t>
            </a:r>
          </a:p>
        </p:txBody>
      </p:sp>
      <p:sp>
        <p:nvSpPr>
          <p:cNvPr id="7" name="Rounded Rectangle 6"/>
          <p:cNvSpPr/>
          <p:nvPr/>
        </p:nvSpPr>
        <p:spPr>
          <a:xfrm>
            <a:off x="4800600" y="562223"/>
            <a:ext cx="4038600" cy="733177"/>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Disadvantages</a:t>
            </a:r>
            <a:endParaRPr lang="en-US" sz="3600" b="1" dirty="0"/>
          </a:p>
        </p:txBody>
      </p:sp>
      <p:sp>
        <p:nvSpPr>
          <p:cNvPr id="5" name="Date Placeholder 4"/>
          <p:cNvSpPr>
            <a:spLocks noGrp="1"/>
          </p:cNvSpPr>
          <p:nvPr>
            <p:ph type="dt" sz="half" idx="10"/>
          </p:nvPr>
        </p:nvSpPr>
        <p:spPr/>
        <p:txBody>
          <a:bodyPr/>
          <a:lstStyle/>
          <a:p>
            <a:fld id="{6B2FDBF2-0614-4BD6-A2A9-78419089AA00}" type="datetime1">
              <a:rPr lang="en-US" smtClean="0"/>
              <a:t>3/13/2025</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467805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387" y="3917756"/>
            <a:ext cx="7711941" cy="1955021"/>
          </a:xfrm>
          <a:scene3d>
            <a:camera prst="perspectiveHeroicExtremeRightFacing"/>
            <a:lightRig rig="threePt" dir="t"/>
          </a:scene3d>
        </p:spPr>
        <p:txBody>
          <a:bodyPr rtlCol="1">
            <a:normAutofit/>
          </a:bodyPr>
          <a:lstStyle/>
          <a:p>
            <a:pPr algn="ctr">
              <a:buNone/>
              <a:defRPr/>
            </a:pPr>
            <a:r>
              <a:rPr lang="en-US" sz="5199" b="1" dirty="0">
                <a:solidFill>
                  <a:schemeClr val="accent6">
                    <a:lumMod val="75000"/>
                  </a:schemeClr>
                </a:solidFill>
                <a:latin typeface="Times New Roman" pitchFamily="18" charset="0"/>
                <a:cs typeface="Times New Roman" pitchFamily="18" charset="0"/>
              </a:rPr>
              <a:t>Second session</a:t>
            </a:r>
          </a:p>
          <a:p>
            <a:pPr algn="ctr">
              <a:buNone/>
              <a:defRPr/>
            </a:pPr>
            <a:r>
              <a:rPr lang="en-US" sz="5199" b="1" dirty="0">
                <a:solidFill>
                  <a:schemeClr val="accent6">
                    <a:lumMod val="75000"/>
                  </a:schemeClr>
                </a:solidFill>
                <a:latin typeface="Times New Roman" pitchFamily="18" charset="0"/>
                <a:cs typeface="Times New Roman" pitchFamily="18" charset="0"/>
              </a:rPr>
              <a:t>Essay items </a:t>
            </a:r>
            <a:endParaRPr lang="ar-EG" sz="5199" b="1" dirty="0">
              <a:solidFill>
                <a:schemeClr val="accent6">
                  <a:lumMod val="75000"/>
                </a:schemeClr>
              </a:solidFill>
              <a:latin typeface="Times New Roman" pitchFamily="18" charset="0"/>
              <a:cs typeface="Times New Roman" pitchFamily="18" charset="0"/>
            </a:endParaRPr>
          </a:p>
        </p:txBody>
      </p:sp>
      <p:pic>
        <p:nvPicPr>
          <p:cNvPr id="1026" name="Picture 2" descr="C:\Users\beltsat\Desktop\42589472-take-a-deep-breath.jpg"/>
          <p:cNvPicPr>
            <a:picLocks noChangeAspect="1" noChangeArrowheads="1"/>
          </p:cNvPicPr>
          <p:nvPr/>
        </p:nvPicPr>
        <p:blipFill>
          <a:blip r:embed="rId2"/>
          <a:srcRect/>
          <a:stretch>
            <a:fillRect/>
          </a:stretch>
        </p:blipFill>
        <p:spPr bwMode="auto">
          <a:xfrm>
            <a:off x="702674" y="1039532"/>
            <a:ext cx="7538516" cy="29325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Date Placeholder 1"/>
          <p:cNvSpPr>
            <a:spLocks noGrp="1"/>
          </p:cNvSpPr>
          <p:nvPr>
            <p:ph type="dt" sz="half" idx="10"/>
          </p:nvPr>
        </p:nvSpPr>
        <p:spPr/>
        <p:txBody>
          <a:bodyPr/>
          <a:lstStyle/>
          <a:p>
            <a:fld id="{7C8A06E6-1F4D-4208-9D30-4EB594322B6F}" type="datetime1">
              <a:rPr lang="en-US" smtClean="0"/>
              <a:t>3/13/2025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4105404908"/>
      </p:ext>
    </p:extLst>
  </p:cSld>
  <p:clrMapOvr>
    <a:masterClrMapping/>
  </p:clrMapOvr>
  <p:transition>
    <p:newsfla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293DBD5B-5933-4890-A9AA-81D864567154}"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77395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Outlines con.,</a:t>
            </a:r>
            <a:br>
              <a:rPr lang="en-US" b="1" dirty="0"/>
            </a:br>
            <a:endParaRPr lang="en-US" dirty="0"/>
          </a:p>
        </p:txBody>
      </p:sp>
      <p:sp>
        <p:nvSpPr>
          <p:cNvPr id="3" name="Content Placeholder 2"/>
          <p:cNvSpPr>
            <a:spLocks noGrp="1"/>
          </p:cNvSpPr>
          <p:nvPr>
            <p:ph idx="1"/>
          </p:nvPr>
        </p:nvSpPr>
        <p:spPr>
          <a:xfrm>
            <a:off x="457200" y="1295400"/>
            <a:ext cx="8229600" cy="5181600"/>
          </a:xfrm>
        </p:spPr>
        <p:txBody>
          <a:bodyPr>
            <a:normAutofit fontScale="92500" lnSpcReduction="20000"/>
          </a:bodyPr>
          <a:lstStyle/>
          <a:p>
            <a:pPr algn="just">
              <a:buFont typeface="Wingdings" panose="05000000000000000000" pitchFamily="2" charset="2"/>
              <a:buChar char="v"/>
            </a:pPr>
            <a:r>
              <a:rPr lang="en-US" sz="2800" dirty="0">
                <a:solidFill>
                  <a:srgbClr val="FF0000"/>
                </a:solidFill>
                <a:latin typeface="Times New Roman" panose="02020603050405020304" pitchFamily="18" charset="0"/>
                <a:cs typeface="Times New Roman" panose="02020603050405020304" pitchFamily="18" charset="0"/>
              </a:rPr>
              <a:t>Essay Questions</a:t>
            </a:r>
            <a:endParaRPr lang="en-US" sz="2800" dirty="0">
              <a:latin typeface="Times New Roman" panose="02020603050405020304" pitchFamily="18" charset="0"/>
              <a:cs typeface="Times New Roman" panose="02020603050405020304" pitchFamily="18" charset="0"/>
            </a:endParaRPr>
          </a:p>
          <a:p>
            <a:pPr lvl="2" algn="just"/>
            <a:r>
              <a:rPr lang="en-US" sz="2800" dirty="0">
                <a:latin typeface="Times New Roman" panose="02020603050405020304" pitchFamily="18" charset="0"/>
                <a:cs typeface="Times New Roman" panose="02020603050405020304" pitchFamily="18" charset="0"/>
              </a:rPr>
              <a:t>Definition of Essay Questions</a:t>
            </a:r>
          </a:p>
          <a:p>
            <a:pPr lvl="2" algn="just"/>
            <a:r>
              <a:rPr lang="en-US" sz="2800" dirty="0">
                <a:latin typeface="Times New Roman" panose="02020603050405020304" pitchFamily="18" charset="0"/>
                <a:cs typeface="Times New Roman" panose="02020603050405020304" pitchFamily="18" charset="0"/>
              </a:rPr>
              <a:t>Benefits of Essay Questions</a:t>
            </a:r>
          </a:p>
          <a:p>
            <a:pPr lvl="2" algn="just"/>
            <a:r>
              <a:rPr lang="en-US" sz="2800" dirty="0">
                <a:latin typeface="Times New Roman" panose="02020603050405020304" pitchFamily="18" charset="0"/>
                <a:cs typeface="Times New Roman" panose="02020603050405020304" pitchFamily="18" charset="0"/>
              </a:rPr>
              <a:t>Issues with Essay Questions</a:t>
            </a:r>
          </a:p>
          <a:p>
            <a:pPr lvl="2" algn="just"/>
            <a:r>
              <a:rPr lang="en-US" sz="2800" dirty="0">
                <a:latin typeface="Times New Roman" panose="02020603050405020304" pitchFamily="18" charset="0"/>
                <a:cs typeface="Times New Roman" panose="02020603050405020304" pitchFamily="18" charset="0"/>
              </a:rPr>
              <a:t>Restricted versus Extended response Essay Questions</a:t>
            </a:r>
          </a:p>
          <a:p>
            <a:pPr lvl="2" algn="just"/>
            <a:r>
              <a:rPr lang="en-US" sz="2800" dirty="0">
                <a:latin typeface="Times New Roman" panose="02020603050405020304" pitchFamily="18" charset="0"/>
                <a:cs typeface="Times New Roman" panose="02020603050405020304" pitchFamily="18" charset="0"/>
              </a:rPr>
              <a:t>Criteria for assessing Essay Questions and scoring</a:t>
            </a:r>
          </a:p>
          <a:p>
            <a:pPr lvl="2" algn="just"/>
            <a:r>
              <a:rPr lang="en-US" sz="2800" dirty="0">
                <a:latin typeface="Times New Roman" panose="02020603050405020304" pitchFamily="18" charset="0"/>
                <a:cs typeface="Times New Roman" panose="02020603050405020304" pitchFamily="18" charset="0"/>
              </a:rPr>
              <a:t>Scoring of Essay Questions</a:t>
            </a:r>
          </a:p>
          <a:p>
            <a:pPr marL="548640" lvl="2" indent="0" algn="just">
              <a:buNone/>
            </a:pPr>
            <a:r>
              <a:rPr lang="en-GB" sz="2800" dirty="0">
                <a:latin typeface="Times New Roman" panose="02020603050405020304" pitchFamily="18" charset="0"/>
                <a:cs typeface="Times New Roman" panose="02020603050405020304" pitchFamily="18" charset="0"/>
              </a:rPr>
              <a:t>            - Holistic scoring</a:t>
            </a:r>
          </a:p>
          <a:p>
            <a:pPr marL="548640" lvl="2" indent="0" algn="just">
              <a:buNone/>
            </a:pPr>
            <a:r>
              <a:rPr lang="en-GB" sz="2800" dirty="0">
                <a:latin typeface="Times New Roman" panose="02020603050405020304" pitchFamily="18" charset="0"/>
                <a:cs typeface="Times New Roman" panose="02020603050405020304" pitchFamily="18" charset="0"/>
              </a:rPr>
              <a:t>            - Analytic scoring    </a:t>
            </a:r>
            <a:endParaRPr lang="en-US" sz="2800" dirty="0">
              <a:latin typeface="Times New Roman" panose="02020603050405020304" pitchFamily="18" charset="0"/>
              <a:cs typeface="Times New Roman" panose="02020603050405020304" pitchFamily="18" charset="0"/>
            </a:endParaRPr>
          </a:p>
          <a:p>
            <a:pPr lvl="2" algn="just"/>
            <a:r>
              <a:rPr lang="en-US" sz="2800" dirty="0">
                <a:latin typeface="Times New Roman" panose="02020603050405020304" pitchFamily="18" charset="0"/>
                <a:cs typeface="Times New Roman" panose="02020603050405020304" pitchFamily="18" charset="0"/>
              </a:rPr>
              <a:t>Advantages and disadvantages of Essay Questions</a:t>
            </a:r>
          </a:p>
          <a:p>
            <a:pPr lvl="2" algn="just"/>
            <a:r>
              <a:rPr lang="en-GB" sz="2800" dirty="0">
                <a:latin typeface="Times New Roman" panose="02020603050405020304" pitchFamily="18" charset="0"/>
                <a:cs typeface="Times New Roman" panose="02020603050405020304" pitchFamily="18" charset="0"/>
              </a:rPr>
              <a:t>Suggestions for Scoring</a:t>
            </a:r>
          </a:p>
          <a:p>
            <a:pPr lvl="2" algn="just"/>
            <a:r>
              <a:rPr lang="en-GB" sz="2800" dirty="0">
                <a:latin typeface="Times New Roman" panose="02020603050405020304" pitchFamily="18" charset="0"/>
                <a:cs typeface="Times New Roman" panose="02020603050405020304" pitchFamily="18" charset="0"/>
              </a:rPr>
              <a:t>The impact of artificial intelligence on Essay questions.</a:t>
            </a:r>
            <a:endParaRPr lang="x-none" sz="2800" dirty="0">
              <a:latin typeface="Times New Roman" panose="02020603050405020304" pitchFamily="18" charset="0"/>
              <a:cs typeface="Times New Roman" panose="02020603050405020304" pitchFamily="18" charset="0"/>
            </a:endParaRPr>
          </a:p>
          <a:p>
            <a:pPr lvl="2" algn="just"/>
            <a:endParaRPr lang="en-US" sz="2800" dirty="0">
              <a:latin typeface="Times New Roman" panose="02020603050405020304" pitchFamily="18" charset="0"/>
              <a:cs typeface="Times New Roman" panose="02020603050405020304" pitchFamily="18" charset="0"/>
            </a:endParaRPr>
          </a:p>
          <a:p>
            <a:pPr lvl="2"/>
            <a:endParaRPr lang="en-US" dirty="0"/>
          </a:p>
        </p:txBody>
      </p:sp>
      <p:sp>
        <p:nvSpPr>
          <p:cNvPr id="6" name="Date Placeholder 5"/>
          <p:cNvSpPr>
            <a:spLocks noGrp="1"/>
          </p:cNvSpPr>
          <p:nvPr>
            <p:ph type="dt" sz="half" idx="10"/>
          </p:nvPr>
        </p:nvSpPr>
        <p:spPr/>
        <p:txBody>
          <a:bodyPr/>
          <a:lstStyle/>
          <a:p>
            <a:fld id="{8EE6D041-905F-4DFD-97DA-35D38CFF8436}"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660314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4400" b="1" dirty="0"/>
              <a:t>Essay Questions </a:t>
            </a:r>
            <a:br>
              <a:rPr lang="en-US" dirty="0"/>
            </a:br>
            <a:endParaRPr lang="en-US" dirty="0"/>
          </a:p>
        </p:txBody>
      </p:sp>
      <p:sp>
        <p:nvSpPr>
          <p:cNvPr id="3" name="Content Placeholder 2"/>
          <p:cNvSpPr>
            <a:spLocks noGrp="1"/>
          </p:cNvSpPr>
          <p:nvPr>
            <p:ph idx="1"/>
          </p:nvPr>
        </p:nvSpPr>
        <p:spPr>
          <a:xfrm>
            <a:off x="533400" y="1587649"/>
            <a:ext cx="8229600" cy="4876800"/>
          </a:xfrm>
        </p:spPr>
        <p:txBody>
          <a:bodyPr>
            <a:normAutofit fontScale="85000" lnSpcReduction="10000"/>
          </a:bodyPr>
          <a:lstStyle/>
          <a:p>
            <a:pPr algn="justLow">
              <a:lnSpc>
                <a:spcPct val="150000"/>
              </a:lnSpc>
              <a:spcBef>
                <a:spcPts val="600"/>
              </a:spcBef>
            </a:pPr>
            <a:r>
              <a:rPr lang="en-US" sz="3200" dirty="0">
                <a:latin typeface="Times New Roman"/>
                <a:ea typeface="Calibri"/>
                <a:cs typeface="Times New Roman"/>
              </a:rPr>
              <a:t>In an essay test, students </a:t>
            </a:r>
            <a:r>
              <a:rPr lang="en-US" sz="3200" b="1" u="sng" dirty="0">
                <a:solidFill>
                  <a:srgbClr val="FF0000"/>
                </a:solidFill>
                <a:latin typeface="Times New Roman"/>
                <a:ea typeface="Calibri"/>
                <a:cs typeface="Times New Roman"/>
              </a:rPr>
              <a:t>construct responses </a:t>
            </a:r>
            <a:r>
              <a:rPr lang="en-US" sz="3200" dirty="0">
                <a:latin typeface="Times New Roman"/>
                <a:ea typeface="Calibri"/>
                <a:cs typeface="Times New Roman"/>
              </a:rPr>
              <a:t>to items based on their </a:t>
            </a:r>
            <a:r>
              <a:rPr lang="en-US" sz="3200" b="1" dirty="0">
                <a:solidFill>
                  <a:srgbClr val="FF0000"/>
                </a:solidFill>
                <a:latin typeface="Times New Roman"/>
                <a:ea typeface="Calibri"/>
                <a:cs typeface="Times New Roman"/>
              </a:rPr>
              <a:t>understanding of the content</a:t>
            </a:r>
            <a:r>
              <a:rPr lang="en-US" sz="3200" dirty="0">
                <a:latin typeface="Times New Roman"/>
                <a:ea typeface="Calibri"/>
                <a:cs typeface="Times New Roman"/>
              </a:rPr>
              <a:t>.</a:t>
            </a:r>
          </a:p>
          <a:p>
            <a:pPr algn="justLow">
              <a:lnSpc>
                <a:spcPct val="150000"/>
              </a:lnSpc>
              <a:spcBef>
                <a:spcPts val="600"/>
              </a:spcBef>
            </a:pPr>
            <a:r>
              <a:rPr lang="en-US" sz="3200" dirty="0">
                <a:latin typeface="Times New Roman"/>
                <a:ea typeface="Calibri"/>
                <a:cs typeface="Times New Roman"/>
              </a:rPr>
              <a:t>Essay items are useful for assessing </a:t>
            </a:r>
            <a:r>
              <a:rPr lang="en-US" sz="3200" dirty="0">
                <a:solidFill>
                  <a:srgbClr val="FF0000"/>
                </a:solidFill>
                <a:latin typeface="Times New Roman"/>
                <a:ea typeface="Calibri"/>
                <a:cs typeface="Times New Roman"/>
              </a:rPr>
              <a:t>complex learning outcomes </a:t>
            </a:r>
            <a:r>
              <a:rPr lang="en-US" sz="3200" dirty="0">
                <a:latin typeface="Times New Roman"/>
                <a:ea typeface="Calibri"/>
                <a:cs typeface="Times New Roman"/>
              </a:rPr>
              <a:t>and higher levels of learning. Higher level responses, however, are more </a:t>
            </a:r>
            <a:r>
              <a:rPr lang="en-US" sz="3200" dirty="0">
                <a:solidFill>
                  <a:srgbClr val="FF0000"/>
                </a:solidFill>
                <a:latin typeface="Times New Roman"/>
                <a:ea typeface="Calibri"/>
                <a:cs typeface="Times New Roman"/>
              </a:rPr>
              <a:t>difficult to evaluate and score </a:t>
            </a:r>
            <a:r>
              <a:rPr lang="en-US" sz="3200" dirty="0">
                <a:latin typeface="Times New Roman"/>
                <a:ea typeface="Calibri"/>
                <a:cs typeface="Times New Roman"/>
              </a:rPr>
              <a:t>than answers reflecting recall of facts.</a:t>
            </a:r>
            <a:endParaRPr lang="ar-EG" sz="3200" dirty="0"/>
          </a:p>
          <a:p>
            <a:pPr marL="34290" indent="0" algn="r">
              <a:lnSpc>
                <a:spcPct val="150000"/>
              </a:lnSpc>
              <a:spcBef>
                <a:spcPts val="600"/>
              </a:spcBef>
              <a:buNone/>
            </a:pPr>
            <a:endParaRPr lang="en-US" sz="2800" dirty="0">
              <a:solidFill>
                <a:prstClr val="black"/>
              </a:solidFill>
              <a:latin typeface="Times New Roman"/>
              <a:ea typeface="Calibri"/>
              <a:cs typeface="Arial"/>
            </a:endParaRPr>
          </a:p>
          <a:p>
            <a:pPr marL="34290" indent="0" algn="r">
              <a:lnSpc>
                <a:spcPct val="150000"/>
              </a:lnSpc>
              <a:spcBef>
                <a:spcPts val="600"/>
              </a:spcBef>
              <a:buNone/>
            </a:pPr>
            <a:r>
              <a:rPr lang="en-US" b="1" dirty="0">
                <a:solidFill>
                  <a:prstClr val="black"/>
                </a:solidFill>
                <a:latin typeface="Times New Roman"/>
                <a:ea typeface="Calibri"/>
                <a:cs typeface="Arial"/>
              </a:rPr>
              <a:t>(</a:t>
            </a:r>
            <a:r>
              <a:rPr lang="en-US" b="1" dirty="0" err="1">
                <a:solidFill>
                  <a:prstClr val="black"/>
                </a:solidFill>
                <a:latin typeface="Times New Roman"/>
                <a:ea typeface="Calibri"/>
                <a:cs typeface="Arial"/>
              </a:rPr>
              <a:t>Oermann</a:t>
            </a:r>
            <a:r>
              <a:rPr lang="en-US" b="1" dirty="0">
                <a:solidFill>
                  <a:prstClr val="black"/>
                </a:solidFill>
                <a:latin typeface="Times New Roman"/>
                <a:ea typeface="Calibri"/>
                <a:cs typeface="Arial"/>
              </a:rPr>
              <a:t> &amp; </a:t>
            </a:r>
            <a:r>
              <a:rPr lang="en-US" b="1" dirty="0" err="1">
                <a:solidFill>
                  <a:prstClr val="black"/>
                </a:solidFill>
                <a:latin typeface="Times New Roman"/>
                <a:ea typeface="Calibri"/>
                <a:cs typeface="Arial"/>
              </a:rPr>
              <a:t>Gaberson</a:t>
            </a:r>
            <a:r>
              <a:rPr lang="en-US" b="1" dirty="0">
                <a:solidFill>
                  <a:prstClr val="black"/>
                </a:solidFill>
                <a:latin typeface="Times New Roman"/>
                <a:ea typeface="Calibri"/>
                <a:cs typeface="Arial"/>
              </a:rPr>
              <a:t>, 2020)</a:t>
            </a:r>
          </a:p>
          <a:p>
            <a:pPr algn="justLow">
              <a:lnSpc>
                <a:spcPct val="150000"/>
              </a:lnSpc>
              <a:spcBef>
                <a:spcPts val="600"/>
              </a:spcBef>
            </a:pPr>
            <a:endParaRPr lang="en-US" sz="3200" dirty="0">
              <a:latin typeface="Times New Roman"/>
              <a:ea typeface="Calibri"/>
              <a:cs typeface="Times New Roman"/>
            </a:endParaRPr>
          </a:p>
        </p:txBody>
      </p:sp>
      <p:sp>
        <p:nvSpPr>
          <p:cNvPr id="6" name="Date Placeholder 5"/>
          <p:cNvSpPr>
            <a:spLocks noGrp="1"/>
          </p:cNvSpPr>
          <p:nvPr>
            <p:ph type="dt" sz="half" idx="10"/>
          </p:nvPr>
        </p:nvSpPr>
        <p:spPr/>
        <p:txBody>
          <a:bodyPr/>
          <a:lstStyle/>
          <a:p>
            <a:fld id="{44FBAE7F-23BF-4ED9-B317-FD4F805C09AD}"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422095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Essay Questions </a:t>
            </a:r>
            <a:br>
              <a:rPr lang="en-US" dirty="0"/>
            </a:br>
            <a:endParaRPr lang="ar-EG" dirty="0"/>
          </a:p>
        </p:txBody>
      </p:sp>
      <p:sp>
        <p:nvSpPr>
          <p:cNvPr id="3" name="Content Placeholder 2"/>
          <p:cNvSpPr>
            <a:spLocks noGrp="1"/>
          </p:cNvSpPr>
          <p:nvPr>
            <p:ph idx="1"/>
          </p:nvPr>
        </p:nvSpPr>
        <p:spPr/>
        <p:txBody>
          <a:bodyPr>
            <a:noAutofit/>
          </a:bodyPr>
          <a:lstStyle/>
          <a:p>
            <a:pPr algn="just">
              <a:lnSpc>
                <a:spcPct val="250000"/>
              </a:lnSpc>
              <a:buFont typeface="Wingdings" pitchFamily="2" charset="2"/>
              <a:buChar char="q"/>
            </a:pPr>
            <a:r>
              <a:rPr lang="en-US" sz="2000" dirty="0">
                <a:latin typeface="Times New Roman" pitchFamily="18" charset="0"/>
                <a:cs typeface="Times New Roman" pitchFamily="18" charset="0"/>
              </a:rPr>
              <a:t>Essay items are </a:t>
            </a:r>
            <a:r>
              <a:rPr lang="en-US" sz="2000" b="1" u="sng" dirty="0">
                <a:latin typeface="Times New Roman" pitchFamily="18" charset="0"/>
                <a:cs typeface="Times New Roman" pitchFamily="18" charset="0"/>
              </a:rPr>
              <a:t>effective</a:t>
            </a:r>
            <a:r>
              <a:rPr lang="en-US" sz="2000" dirty="0">
                <a:latin typeface="Times New Roman" pitchFamily="18" charset="0"/>
                <a:cs typeface="Times New Roman" pitchFamily="18" charset="0"/>
              </a:rPr>
              <a:t> for assessing students’ ability to </a:t>
            </a:r>
            <a:r>
              <a:rPr lang="en-US" sz="2000" b="1" dirty="0">
                <a:solidFill>
                  <a:srgbClr val="FF0000"/>
                </a:solidFill>
                <a:latin typeface="Times New Roman" pitchFamily="18" charset="0"/>
                <a:cs typeface="Times New Roman" pitchFamily="18" charset="0"/>
              </a:rPr>
              <a:t>apply concepts, analyze theories, evaluate situations and ideas, and develop creative solutions to problems,</a:t>
            </a:r>
            <a:r>
              <a:rPr lang="en-US" sz="2000" dirty="0">
                <a:latin typeface="Times New Roman" pitchFamily="18" charset="0"/>
                <a:cs typeface="Times New Roman" pitchFamily="18" charset="0"/>
              </a:rPr>
              <a:t> using multiple sources of information.</a:t>
            </a:r>
          </a:p>
          <a:p>
            <a:pPr algn="just">
              <a:lnSpc>
                <a:spcPct val="250000"/>
              </a:lnSpc>
              <a:buFont typeface="Wingdings" pitchFamily="2" charset="2"/>
              <a:buChar char="q"/>
            </a:pPr>
            <a:r>
              <a:rPr lang="en-US" sz="2000" dirty="0">
                <a:latin typeface="Times New Roman" pitchFamily="18" charset="0"/>
                <a:cs typeface="Times New Roman" pitchFamily="18" charset="0"/>
              </a:rPr>
              <a:t> Teachers who want to </a:t>
            </a:r>
            <a:r>
              <a:rPr lang="en-US" sz="2000" b="1" u="sng" dirty="0">
                <a:solidFill>
                  <a:srgbClr val="FF0000"/>
                </a:solidFill>
                <a:latin typeface="Times New Roman" pitchFamily="18" charset="0"/>
                <a:cs typeface="Times New Roman" pitchFamily="18" charset="0"/>
              </a:rPr>
              <a:t>assess upper levels of Bloom’s Taxonomy </a:t>
            </a:r>
            <a:r>
              <a:rPr lang="en-US" sz="2000" dirty="0">
                <a:latin typeface="Times New Roman" pitchFamily="18" charset="0"/>
                <a:cs typeface="Times New Roman" pitchFamily="18" charset="0"/>
              </a:rPr>
              <a:t>often use the essay test format where students are asked to </a:t>
            </a:r>
            <a:r>
              <a:rPr lang="en-US" sz="2000" b="1" dirty="0">
                <a:solidFill>
                  <a:srgbClr val="FF0000"/>
                </a:solidFill>
                <a:latin typeface="Times New Roman" pitchFamily="18" charset="0"/>
                <a:cs typeface="Times New Roman" pitchFamily="18" charset="0"/>
              </a:rPr>
              <a:t>select, organize, analyze, synthesize, or evaluate information.</a:t>
            </a:r>
          </a:p>
          <a:p>
            <a:pPr marL="34290" indent="0" algn="r">
              <a:lnSpc>
                <a:spcPct val="160000"/>
              </a:lnSpc>
              <a:spcBef>
                <a:spcPts val="600"/>
              </a:spcBef>
              <a:buNone/>
            </a:pPr>
            <a:r>
              <a:rPr lang="en-US" sz="2000" b="1" dirty="0">
                <a:solidFill>
                  <a:prstClr val="black"/>
                </a:solidFill>
                <a:latin typeface="Times New Roman"/>
                <a:ea typeface="Calibri"/>
                <a:cs typeface="Arial"/>
              </a:rPr>
              <a:t>(</a:t>
            </a:r>
            <a:r>
              <a:rPr lang="en-US" sz="2000" b="1" dirty="0" err="1">
                <a:solidFill>
                  <a:prstClr val="black"/>
                </a:solidFill>
                <a:latin typeface="Times New Roman"/>
                <a:ea typeface="Calibri"/>
                <a:cs typeface="Arial"/>
              </a:rPr>
              <a:t>Allanson</a:t>
            </a:r>
            <a:r>
              <a:rPr lang="en-US" sz="2000" b="1" dirty="0">
                <a:solidFill>
                  <a:prstClr val="black"/>
                </a:solidFill>
                <a:latin typeface="Times New Roman"/>
                <a:ea typeface="Calibri"/>
                <a:cs typeface="Arial"/>
              </a:rPr>
              <a:t> &amp; </a:t>
            </a:r>
            <a:r>
              <a:rPr lang="en-US" sz="2000" b="1" dirty="0" err="1">
                <a:solidFill>
                  <a:prstClr val="black"/>
                </a:solidFill>
                <a:latin typeface="Times New Roman"/>
                <a:ea typeface="Calibri"/>
                <a:cs typeface="Arial"/>
              </a:rPr>
              <a:t>Notar</a:t>
            </a:r>
            <a:r>
              <a:rPr lang="en-US" sz="2000" b="1" dirty="0">
                <a:solidFill>
                  <a:prstClr val="black"/>
                </a:solidFill>
                <a:latin typeface="Times New Roman"/>
                <a:ea typeface="Calibri"/>
                <a:cs typeface="Arial"/>
              </a:rPr>
              <a:t>, 2019). </a:t>
            </a:r>
            <a:endParaRPr lang="ar-EG" sz="2000" b="1" dirty="0">
              <a:solidFill>
                <a:prstClr val="black"/>
              </a:solidFill>
              <a:latin typeface="Times New Roman"/>
              <a:ea typeface="Calibri"/>
              <a:cs typeface="Arial"/>
            </a:endParaRPr>
          </a:p>
          <a:p>
            <a:endParaRPr lang="ar-EG" sz="2000" dirty="0"/>
          </a:p>
        </p:txBody>
      </p:sp>
      <p:sp>
        <p:nvSpPr>
          <p:cNvPr id="6" name="Date Placeholder 5"/>
          <p:cNvSpPr>
            <a:spLocks noGrp="1"/>
          </p:cNvSpPr>
          <p:nvPr>
            <p:ph type="dt" sz="half" idx="10"/>
          </p:nvPr>
        </p:nvSpPr>
        <p:spPr/>
        <p:txBody>
          <a:bodyPr/>
          <a:lstStyle/>
          <a:p>
            <a:fld id="{914DC2CB-E6FD-49DA-BD3E-1583590F14E6}"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4106890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C0A7-5910-6032-EB72-6AD96EA2A356}"/>
              </a:ext>
            </a:extLst>
          </p:cNvPr>
          <p:cNvSpPr>
            <a:spLocks noGrp="1"/>
          </p:cNvSpPr>
          <p:nvPr>
            <p:ph type="title"/>
          </p:nvPr>
        </p:nvSpPr>
        <p:spPr>
          <a:xfrm>
            <a:off x="457200" y="533400"/>
            <a:ext cx="8432800" cy="754743"/>
          </a:xfrm>
        </p:spPr>
        <p:txBody>
          <a:bodyPr>
            <a:noAutofit/>
          </a:bodyPr>
          <a:lstStyle/>
          <a:p>
            <a:r>
              <a:rPr lang="" sz="3200" b="1" dirty="0">
                <a:effectLst/>
                <a:latin typeface="Times New Roman" panose="02020603050405020304" pitchFamily="18" charset="0"/>
                <a:ea typeface="Times New Roman" panose="02020603050405020304" pitchFamily="18" charset="0"/>
                <a:cs typeface="Times New Roman" panose="02020603050405020304" pitchFamily="18" charset="0"/>
              </a:rPr>
              <a:t>The key principles of constructing essay  questions</a:t>
            </a:r>
            <a:endParaRPr lang=""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258F155-FA0A-3999-7921-CF69FB5D1210}"/>
              </a:ext>
            </a:extLst>
          </p:cNvPr>
          <p:cNvSpPr>
            <a:spLocks noGrp="1"/>
          </p:cNvSpPr>
          <p:nvPr>
            <p:ph idx="1"/>
          </p:nvPr>
        </p:nvSpPr>
        <p:spPr>
          <a:xfrm>
            <a:off x="327796" y="1474071"/>
            <a:ext cx="8229600" cy="4823917"/>
          </a:xfrm>
        </p:spPr>
        <p:txBody>
          <a:bodyPr>
            <a:noAutofit/>
          </a:bodyPr>
          <a:lstStyle/>
          <a:p>
            <a:pPr marL="0" indent="0" algn="just">
              <a:lnSpc>
                <a:spcPct val="150000"/>
              </a:lnSpc>
              <a:buNone/>
            </a:pPr>
            <a:r>
              <a:rPr lang="" sz="1800" kern="1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 direction / instruction should be clear.</a:t>
            </a:r>
            <a:r>
              <a:rPr lang="" sz="2000" kern="100" dirty="0">
                <a:effectLst/>
                <a:latin typeface="Times New Roman" panose="02020603050405020304" pitchFamily="18" charset="0"/>
                <a:ea typeface="Times New Roman" panose="02020603050405020304" pitchFamily="18" charset="0"/>
                <a:cs typeface="Times New Roman" panose="02020603050405020304" pitchFamily="18" charset="0"/>
              </a:rPr>
              <a:t> For example, if all essay type questions are of  the same marks, then it should be indicated at the beginning. If each essay type question  carries different marks, then these must be indicated at the end of each question. The allocation of marks should be in accordance with the length of answer desired and  difficulty level.</a:t>
            </a:r>
          </a:p>
          <a:p>
            <a:pPr marL="457200" indent="-457200" algn="just">
              <a:lnSpc>
                <a:spcPct val="150000"/>
              </a:lnSpc>
              <a:buAutoNum type="arabicPeriod"/>
            </a:pPr>
            <a:endParaRPr lang=""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buNone/>
            </a:pPr>
            <a:r>
              <a:rPr lang="" sz="20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 time duration</a:t>
            </a:r>
            <a:r>
              <a:rPr lang="" sz="2000" dirty="0">
                <a:effectLst/>
                <a:latin typeface="Times New Roman" panose="02020603050405020304" pitchFamily="18" charset="0"/>
                <a:ea typeface="Times New Roman" panose="02020603050405020304" pitchFamily="18" charset="0"/>
                <a:cs typeface="Times New Roman" panose="02020603050405020304" pitchFamily="18" charset="0"/>
              </a:rPr>
              <a:t> should also be mentioned keeping in view the number of questions and  their difficulty level.  </a:t>
            </a:r>
          </a:p>
          <a:p>
            <a:pPr marL="0" indent="0" algn="just">
              <a:lnSpc>
                <a:spcPct val="150000"/>
              </a:lnSpc>
              <a:buNone/>
            </a:pPr>
            <a:r>
              <a:rPr lang="" sz="20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Write the questions clearly</a:t>
            </a:r>
            <a:r>
              <a:rPr lang="" sz="2000" dirty="0">
                <a:effectLst/>
                <a:latin typeface="Times New Roman" panose="02020603050405020304" pitchFamily="18" charset="0"/>
                <a:ea typeface="Times New Roman" panose="02020603050405020304" pitchFamily="18" charset="0"/>
                <a:cs typeface="Times New Roman" panose="02020603050405020304" pitchFamily="18" charset="0"/>
              </a:rPr>
              <a:t> enough for the students to understand the task they are required to carry out. These should be </a:t>
            </a:r>
            <a:r>
              <a:rPr lang=""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free of</a:t>
            </a:r>
            <a:r>
              <a:rPr lang=""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grammatical errors. </a:t>
            </a:r>
            <a:br>
              <a:rPr lang=""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 sz="1800" dirty="0">
              <a:solidFill>
                <a:srgbClr val="FF0000"/>
              </a:solidFill>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FE286C58-128C-4B77-A832-898B9E32A91F}"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3800022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DC53-6509-3E0D-E1E6-6F689367827F}"/>
              </a:ext>
            </a:extLst>
          </p:cNvPr>
          <p:cNvSpPr>
            <a:spLocks noGrp="1"/>
          </p:cNvSpPr>
          <p:nvPr>
            <p:ph type="title"/>
          </p:nvPr>
        </p:nvSpPr>
        <p:spPr>
          <a:xfrm>
            <a:off x="140607" y="710185"/>
            <a:ext cx="8862786" cy="498928"/>
          </a:xfrm>
        </p:spPr>
        <p:txBody>
          <a:bodyPr>
            <a:noAutofit/>
          </a:bodyPr>
          <a:lstStyle/>
          <a:p>
            <a:pPr algn="ctr"/>
            <a:r>
              <a:rPr lang="" sz="3200" b="1" dirty="0">
                <a:effectLst/>
                <a:latin typeface="Times New Roman" panose="02020603050405020304" pitchFamily="18" charset="0"/>
                <a:ea typeface="Times New Roman" panose="02020603050405020304" pitchFamily="18" charset="0"/>
                <a:cs typeface="Times New Roman" panose="02020603050405020304" pitchFamily="18" charset="0"/>
              </a:rPr>
              <a:t>The key principles of constructing essay  questions con.,</a:t>
            </a:r>
            <a:endParaRPr lang="" sz="3200" dirty="0"/>
          </a:p>
        </p:txBody>
      </p:sp>
      <p:sp>
        <p:nvSpPr>
          <p:cNvPr id="3" name="Content Placeholder 2">
            <a:extLst>
              <a:ext uri="{FF2B5EF4-FFF2-40B4-BE49-F238E27FC236}">
                <a16:creationId xmlns:a16="http://schemas.microsoft.com/office/drawing/2014/main" id="{418A1FF2-27DB-3A08-7DC7-07F75353BCE0}"/>
              </a:ext>
            </a:extLst>
          </p:cNvPr>
          <p:cNvSpPr>
            <a:spLocks noGrp="1"/>
          </p:cNvSpPr>
          <p:nvPr>
            <p:ph idx="1"/>
          </p:nvPr>
        </p:nvSpPr>
        <p:spPr/>
        <p:txBody>
          <a:bodyPr>
            <a:normAutofit/>
          </a:bodyPr>
          <a:lstStyle/>
          <a:p>
            <a:pPr marL="0" indent="0" algn="just">
              <a:lnSpc>
                <a:spcPct val="150000"/>
              </a:lnSpc>
              <a:buNone/>
            </a:pPr>
            <a:r>
              <a:rPr lang="" sz="1600" dirty="0">
                <a:effectLst/>
                <a:latin typeface="Aptos" panose="020B0004020202020204" pitchFamily="34" charset="0"/>
                <a:ea typeface="Times New Roman" panose="02020603050405020304" pitchFamily="18" charset="0"/>
                <a:cs typeface="Times New Roman" panose="02020603050405020304" pitchFamily="18" charset="0"/>
              </a:rPr>
              <a:t>4. </a:t>
            </a:r>
            <a:r>
              <a:rPr lang="" sz="2000" dirty="0">
                <a:effectLst/>
                <a:latin typeface="Times New Roman" panose="02020603050405020304" pitchFamily="18" charset="0"/>
                <a:ea typeface="Times New Roman" panose="02020603050405020304" pitchFamily="18" charset="0"/>
                <a:cs typeface="Times New Roman" panose="02020603050405020304" pitchFamily="18" charset="0"/>
              </a:rPr>
              <a:t>Start essay questions with such words or phrase as compare, contrast, give reason, analyze, synthesize, appraise. Sometimes you may  write a statement and ask the respondent to argue, discuss, comment, analyze or prove logically. </a:t>
            </a:r>
          </a:p>
          <a:p>
            <a:pPr marL="0" indent="0">
              <a:lnSpc>
                <a:spcPct val="150000"/>
              </a:lnSpc>
              <a:buNone/>
            </a:pPr>
            <a:r>
              <a:rPr lang="" sz="20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 sz="20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Avoid giving choice in essay</a:t>
            </a:r>
            <a:r>
              <a:rPr lang="" sz="2000" dirty="0">
                <a:effectLst/>
                <a:latin typeface="Times New Roman" panose="02020603050405020304" pitchFamily="18" charset="0"/>
                <a:ea typeface="Times New Roman" panose="02020603050405020304" pitchFamily="18" charset="0"/>
                <a:cs typeface="Times New Roman" panose="02020603050405020304" pitchFamily="18" charset="0"/>
              </a:rPr>
              <a:t> questions. Students should be asked to attempt all questions  in the test. Otherwise it decreases the validity and the basis for comparison among  students.</a:t>
            </a:r>
          </a:p>
          <a:p>
            <a:pPr marL="0" indent="0" algn="just">
              <a:lnSpc>
                <a:spcPct val="150000"/>
              </a:lnSpc>
              <a:buNone/>
            </a:pPr>
            <a:r>
              <a:rPr lang="" sz="20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 sz="2000" dirty="0">
                <a:effectLst/>
                <a:latin typeface="Times New Roman" panose="02020603050405020304" pitchFamily="18" charset="0"/>
                <a:ea typeface="Times New Roman" panose="02020603050405020304" pitchFamily="18" charset="0"/>
                <a:cs typeface="Times New Roman" panose="02020603050405020304" pitchFamily="18" charset="0"/>
              </a:rPr>
              <a:t>6. Avoid assessing those concepts which have already included in the short answer questions. </a:t>
            </a:r>
            <a:endParaRPr lang="" sz="2000"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AFEF3EC9-5332-4D0F-BF66-BBBD6112DBA4}"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2690556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8359-3253-A995-A6EE-43B11217E0EC}"/>
              </a:ext>
            </a:extLst>
          </p:cNvPr>
          <p:cNvSpPr>
            <a:spLocks noGrp="1"/>
          </p:cNvSpPr>
          <p:nvPr>
            <p:ph type="title"/>
          </p:nvPr>
        </p:nvSpPr>
        <p:spPr>
          <a:xfrm>
            <a:off x="457200" y="533400"/>
            <a:ext cx="8305800" cy="772886"/>
          </a:xfrm>
        </p:spPr>
        <p:txBody>
          <a:bodyPr>
            <a:noAutofit/>
          </a:bodyPr>
          <a:lstStyle/>
          <a:p>
            <a:pPr algn="ctr"/>
            <a:r>
              <a:rPr lang="" sz="3200" b="1" dirty="0">
                <a:effectLst/>
                <a:latin typeface="Times New Roman" panose="02020603050405020304" pitchFamily="18" charset="0"/>
                <a:ea typeface="Times New Roman" panose="02020603050405020304" pitchFamily="18" charset="0"/>
                <a:cs typeface="Times New Roman" panose="02020603050405020304" pitchFamily="18" charset="0"/>
              </a:rPr>
              <a:t>The key principles of constructing essay  questions con.,</a:t>
            </a:r>
            <a:endParaRPr lang="" sz="3200" dirty="0"/>
          </a:p>
        </p:txBody>
      </p:sp>
      <p:sp>
        <p:nvSpPr>
          <p:cNvPr id="3" name="Content Placeholder 2">
            <a:extLst>
              <a:ext uri="{FF2B5EF4-FFF2-40B4-BE49-F238E27FC236}">
                <a16:creationId xmlns:a16="http://schemas.microsoft.com/office/drawing/2014/main" id="{4F304A96-5826-AF30-B8EB-D54D7EB44C9C}"/>
              </a:ext>
            </a:extLst>
          </p:cNvPr>
          <p:cNvSpPr>
            <a:spLocks noGrp="1"/>
          </p:cNvSpPr>
          <p:nvPr>
            <p:ph idx="1"/>
          </p:nvPr>
        </p:nvSpPr>
        <p:spPr/>
        <p:txBody>
          <a:bodyPr>
            <a:normAutofit/>
          </a:bodyPr>
          <a:lstStyle/>
          <a:p>
            <a:pPr marL="0" indent="0" algn="just">
              <a:buNone/>
            </a:pP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7. Make sure questions are focused on a </a:t>
            </a:r>
            <a:r>
              <a:rPr la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single key concept/issue.</a:t>
            </a: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 Do not give students too much freedom in determining what the answer should be?</a:t>
            </a:r>
          </a:p>
          <a:p>
            <a:pPr marL="0" indent="0" algn="just">
              <a:buNone/>
            </a:pP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8</a:t>
            </a:r>
            <a:r>
              <a:rPr lang="" kern="100" dirty="0">
                <a:latin typeface="Times New Roman" panose="02020603050405020304" pitchFamily="18" charset="0"/>
                <a:ea typeface="Times New Roman" panose="02020603050405020304" pitchFamily="18" charset="0"/>
                <a:cs typeface="Times New Roman" panose="02020603050405020304" pitchFamily="18" charset="0"/>
              </a:rPr>
              <a:t>. </a:t>
            </a:r>
            <a:r>
              <a:rPr la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Scoring rubric </a:t>
            </a: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should be developed for each question at the time of  constructing items, as afterwards some points the test developer may forget. </a:t>
            </a:r>
          </a:p>
        </p:txBody>
      </p:sp>
      <p:sp>
        <p:nvSpPr>
          <p:cNvPr id="6" name="Date Placeholder 5"/>
          <p:cNvSpPr>
            <a:spLocks noGrp="1"/>
          </p:cNvSpPr>
          <p:nvPr>
            <p:ph type="dt" sz="half" idx="10"/>
          </p:nvPr>
        </p:nvSpPr>
        <p:spPr/>
        <p:txBody>
          <a:bodyPr/>
          <a:lstStyle/>
          <a:p>
            <a:fld id="{48086563-1DC7-45F7-B686-CB433D6305C1}"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3196377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2FB8-6A57-1AA5-E0DF-DEFB8D8C689A}"/>
              </a:ext>
            </a:extLst>
          </p:cNvPr>
          <p:cNvSpPr>
            <a:spLocks noGrp="1"/>
          </p:cNvSpPr>
          <p:nvPr>
            <p:ph type="title"/>
          </p:nvPr>
        </p:nvSpPr>
        <p:spPr/>
        <p:txBody>
          <a:bodyPr>
            <a:normAutofit/>
          </a:bodyPr>
          <a:lstStyle/>
          <a:p>
            <a:pPr algn="ctr"/>
            <a:r>
              <a:rPr lang="" sz="3600" kern="100" dirty="0">
                <a:effectLst/>
                <a:latin typeface="Times New Roman" panose="02020603050405020304" pitchFamily="18" charset="0"/>
                <a:ea typeface="Times New Roman" panose="02020603050405020304" pitchFamily="18" charset="0"/>
                <a:cs typeface="Times New Roman" panose="02020603050405020304" pitchFamily="18" charset="0"/>
              </a:rPr>
              <a:t>Some Examples of Essay  Questions </a:t>
            </a:r>
          </a:p>
        </p:txBody>
      </p:sp>
      <p:sp>
        <p:nvSpPr>
          <p:cNvPr id="3" name="Content Placeholder 2">
            <a:extLst>
              <a:ext uri="{FF2B5EF4-FFF2-40B4-BE49-F238E27FC236}">
                <a16:creationId xmlns:a16="http://schemas.microsoft.com/office/drawing/2014/main" id="{BED5CE00-08FD-24B3-DB1B-7BDEDD316598}"/>
              </a:ext>
            </a:extLst>
          </p:cNvPr>
          <p:cNvSpPr>
            <a:spLocks noGrp="1"/>
          </p:cNvSpPr>
          <p:nvPr>
            <p:ph idx="1"/>
          </p:nvPr>
        </p:nvSpPr>
        <p:spPr>
          <a:xfrm>
            <a:off x="457200" y="1600200"/>
            <a:ext cx="8686800" cy="4876800"/>
          </a:xfrm>
        </p:spPr>
        <p:txBody>
          <a:bodyPr/>
          <a:lstStyle/>
          <a:p>
            <a:pPr marL="457200" indent="-457200" algn="justLow">
              <a:buFont typeface="+mj-lt"/>
              <a:buAutoNum type="arabicPeriod"/>
            </a:pPr>
            <a:r>
              <a:rPr la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Describe</a:t>
            </a: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 the characteristics of a good </a:t>
            </a:r>
            <a:r>
              <a:rPr la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literature review</a:t>
            </a: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 marks</a:t>
            </a: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buNone/>
            </a:pPr>
            <a:b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Distinguish</a:t>
            </a: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 between single and multiple</a:t>
            </a:r>
            <a:r>
              <a:rPr la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case study</a:t>
            </a: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 Identify a research problem for each  type of these types of case study and write two or three relevant objectives for each.    (</a:t>
            </a:r>
            <a:r>
              <a:rPr la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  marks</a:t>
            </a: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buNone/>
            </a:pPr>
            <a:b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Discuss</a:t>
            </a: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 in detail the procedure of </a:t>
            </a:r>
            <a:r>
              <a:rPr la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developing a questionnaire</a:t>
            </a:r>
            <a:r>
              <a:rPr lang="" kern="100" dirty="0">
                <a:effectLst/>
                <a:latin typeface="Times New Roman" panose="02020603050405020304" pitchFamily="18" charset="0"/>
                <a:ea typeface="Times New Roman" panose="02020603050405020304" pitchFamily="18" charset="0"/>
                <a:cs typeface="Times New Roman" panose="02020603050405020304" pitchFamily="18" charset="0"/>
              </a:rPr>
              <a:t> to measure students’  satisfaction on learning environment in the university.  </a:t>
            </a:r>
            <a:r>
              <a:rPr la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(8 marks)</a:t>
            </a:r>
          </a:p>
        </p:txBody>
      </p:sp>
      <p:sp>
        <p:nvSpPr>
          <p:cNvPr id="6" name="Date Placeholder 5"/>
          <p:cNvSpPr>
            <a:spLocks noGrp="1"/>
          </p:cNvSpPr>
          <p:nvPr>
            <p:ph type="dt" sz="half" idx="10"/>
          </p:nvPr>
        </p:nvSpPr>
        <p:spPr/>
        <p:txBody>
          <a:bodyPr/>
          <a:lstStyle/>
          <a:p>
            <a:fld id="{D8A6B69E-5922-4D99-8F26-4B9E57408F27}"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3307375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b="1" dirty="0"/>
            </a:br>
            <a:r>
              <a:rPr lang="en-US" b="1" dirty="0"/>
              <a:t>  Benefits of Essay questions </a:t>
            </a:r>
            <a:br>
              <a:rPr lang="en-US" b="1" dirty="0"/>
            </a:br>
            <a:endParaRPr lang="en-US" b="1" dirty="0"/>
          </a:p>
        </p:txBody>
      </p:sp>
      <p:sp>
        <p:nvSpPr>
          <p:cNvPr id="3" name="Content Placeholder 2"/>
          <p:cNvSpPr>
            <a:spLocks noGrp="1"/>
          </p:cNvSpPr>
          <p:nvPr>
            <p:ph idx="1"/>
          </p:nvPr>
        </p:nvSpPr>
        <p:spPr>
          <a:xfrm>
            <a:off x="304800" y="1600200"/>
            <a:ext cx="8534400" cy="4876800"/>
          </a:xfrm>
        </p:spPr>
        <p:txBody>
          <a:bodyPr>
            <a:normAutofit/>
          </a:bodyPr>
          <a:lstStyle/>
          <a:p>
            <a:pPr algn="just"/>
            <a:r>
              <a:rPr lang="en-GB" sz="3200" dirty="0">
                <a:latin typeface="Times New Roman" panose="02020603050405020304" pitchFamily="18" charset="0"/>
                <a:cs typeface="Times New Roman" panose="02020603050405020304" pitchFamily="18" charset="0"/>
              </a:rPr>
              <a:t>Essay items may be written to assess </a:t>
            </a:r>
            <a:r>
              <a:rPr lang="en-GB" sz="3200" dirty="0">
                <a:solidFill>
                  <a:srgbClr val="FF0000"/>
                </a:solidFill>
                <a:latin typeface="Times New Roman" panose="02020603050405020304" pitchFamily="18" charset="0"/>
                <a:cs typeface="Times New Roman" panose="02020603050405020304" pitchFamily="18" charset="0"/>
              </a:rPr>
              <a:t>a wide range of learning</a:t>
            </a:r>
            <a:r>
              <a:rPr lang="en-GB" sz="3200" dirty="0">
                <a:latin typeface="Times New Roman" panose="02020603050405020304" pitchFamily="18" charset="0"/>
                <a:cs typeface="Times New Roman" panose="02020603050405020304" pitchFamily="18" charset="0"/>
              </a:rPr>
              <a:t> outcomes.</a:t>
            </a:r>
          </a:p>
          <a:p>
            <a:pPr algn="just"/>
            <a:endParaRPr lang="en-GB" sz="3200" dirty="0">
              <a:latin typeface="Times New Roman" panose="02020603050405020304" pitchFamily="18" charset="0"/>
              <a:cs typeface="Times New Roman" panose="02020603050405020304" pitchFamily="18" charset="0"/>
            </a:endParaRPr>
          </a:p>
          <a:p>
            <a:pPr marL="0" indent="0" algn="just">
              <a:buNone/>
            </a:pPr>
            <a:r>
              <a:rPr lang="en-GB" sz="3200" b="1" dirty="0">
                <a:solidFill>
                  <a:srgbClr val="C00000"/>
                </a:solidFill>
                <a:latin typeface="Times New Roman" panose="02020603050405020304" pitchFamily="18" charset="0"/>
                <a:cs typeface="Times New Roman" panose="02020603050405020304" pitchFamily="18" charset="0"/>
              </a:rPr>
              <a:t>Examples:</a:t>
            </a:r>
          </a:p>
          <a:p>
            <a:pPr algn="just"/>
            <a:r>
              <a:rPr lang="en-GB" sz="2600" b="1" dirty="0">
                <a:latin typeface="Times New Roman" panose="02020603050405020304" pitchFamily="18" charset="0"/>
                <a:cs typeface="Times New Roman" panose="02020603050405020304" pitchFamily="18" charset="0"/>
              </a:rPr>
              <a:t>Agree or Disagree: </a:t>
            </a:r>
            <a:r>
              <a:rPr lang="en-GB" sz="2600" dirty="0">
                <a:latin typeface="Times New Roman" panose="02020603050405020304" pitchFamily="18" charset="0"/>
                <a:cs typeface="Times New Roman" panose="02020603050405020304" pitchFamily="18" charset="0"/>
              </a:rPr>
              <a:t>Give your </a:t>
            </a:r>
            <a:r>
              <a:rPr lang="en-GB" sz="2600" dirty="0">
                <a:solidFill>
                  <a:srgbClr val="FF0000"/>
                </a:solidFill>
                <a:latin typeface="Times New Roman" panose="02020603050405020304" pitchFamily="18" charset="0"/>
                <a:cs typeface="Times New Roman" panose="02020603050405020304" pitchFamily="18" charset="0"/>
              </a:rPr>
              <a:t>opinion</a:t>
            </a:r>
            <a:r>
              <a:rPr lang="en-GB" sz="2600" dirty="0">
                <a:latin typeface="Times New Roman" panose="02020603050405020304" pitchFamily="18" charset="0"/>
                <a:cs typeface="Times New Roman" panose="02020603050405020304" pitchFamily="18" charset="0"/>
              </a:rPr>
              <a:t> about the topic. You must express either a positive or a negative opinion or a clear reasonable discussion.</a:t>
            </a:r>
            <a:r>
              <a:rPr lang="en-GB" sz="2600" b="1" dirty="0">
                <a:latin typeface="Times New Roman" panose="02020603050405020304" pitchFamily="18" charset="0"/>
                <a:cs typeface="Times New Roman" panose="02020603050405020304" pitchFamily="18" charset="0"/>
              </a:rPr>
              <a:t> </a:t>
            </a:r>
            <a:r>
              <a:rPr lang="en-GB" sz="2600" dirty="0">
                <a:solidFill>
                  <a:srgbClr val="FF0000"/>
                </a:solidFill>
                <a:latin typeface="Times New Roman" panose="02020603050405020304" pitchFamily="18" charset="0"/>
                <a:cs typeface="Times New Roman" panose="02020603050405020304" pitchFamily="18" charset="0"/>
              </a:rPr>
              <a:t>Support your opinion </a:t>
            </a:r>
            <a:r>
              <a:rPr lang="en-GB" sz="2600" dirty="0">
                <a:latin typeface="Times New Roman" panose="02020603050405020304" pitchFamily="18" charset="0"/>
                <a:cs typeface="Times New Roman" panose="02020603050405020304" pitchFamily="18" charset="0"/>
              </a:rPr>
              <a:t>from appropriate </a:t>
            </a:r>
            <a:r>
              <a:rPr lang="en-GB" sz="2600" dirty="0">
                <a:solidFill>
                  <a:srgbClr val="FF0000"/>
                </a:solidFill>
                <a:latin typeface="Times New Roman" panose="02020603050405020304" pitchFamily="18" charset="0"/>
                <a:cs typeface="Times New Roman" panose="02020603050405020304" pitchFamily="18" charset="0"/>
              </a:rPr>
              <a:t>sources.</a:t>
            </a:r>
          </a:p>
          <a:p>
            <a:pPr algn="just"/>
            <a:r>
              <a:rPr lang="en-GB" sz="2600" b="1" dirty="0" err="1">
                <a:latin typeface="Times New Roman" panose="02020603050405020304" pitchFamily="18" charset="0"/>
                <a:cs typeface="Times New Roman" panose="02020603050405020304" pitchFamily="18" charset="0"/>
              </a:rPr>
              <a:t>Analyze</a:t>
            </a:r>
            <a:r>
              <a:rPr lang="en-GB" sz="2600" b="1" dirty="0">
                <a:latin typeface="Times New Roman" panose="02020603050405020304" pitchFamily="18" charset="0"/>
                <a:cs typeface="Times New Roman" panose="02020603050405020304" pitchFamily="18" charset="0"/>
              </a:rPr>
              <a:t>: </a:t>
            </a:r>
            <a:r>
              <a:rPr lang="en-GB" sz="2600" dirty="0">
                <a:solidFill>
                  <a:srgbClr val="FF0000"/>
                </a:solidFill>
                <a:latin typeface="Times New Roman" panose="02020603050405020304" pitchFamily="18" charset="0"/>
                <a:cs typeface="Times New Roman" panose="02020603050405020304" pitchFamily="18" charset="0"/>
              </a:rPr>
              <a:t>Break down </a:t>
            </a:r>
            <a:r>
              <a:rPr lang="en-GB" sz="2600" dirty="0">
                <a:latin typeface="Times New Roman" panose="02020603050405020304" pitchFamily="18" charset="0"/>
                <a:cs typeface="Times New Roman" panose="02020603050405020304" pitchFamily="18" charset="0"/>
              </a:rPr>
              <a:t>the topic into its </a:t>
            </a:r>
            <a:r>
              <a:rPr lang="en-GB" sz="2600" dirty="0">
                <a:solidFill>
                  <a:srgbClr val="FF0000"/>
                </a:solidFill>
                <a:latin typeface="Times New Roman" panose="02020603050405020304" pitchFamily="18" charset="0"/>
                <a:cs typeface="Times New Roman" panose="02020603050405020304" pitchFamily="18" charset="0"/>
              </a:rPr>
              <a:t>parts</a:t>
            </a:r>
            <a:r>
              <a:rPr lang="en-GB" sz="2600" dirty="0">
                <a:latin typeface="Times New Roman" panose="02020603050405020304" pitchFamily="18" charset="0"/>
                <a:cs typeface="Times New Roman" panose="02020603050405020304" pitchFamily="18" charset="0"/>
              </a:rPr>
              <a:t> and explain how the parts relate to each other and to  the whole topic</a:t>
            </a:r>
            <a:r>
              <a:rPr lang="en-GB" sz="3000" dirty="0">
                <a:latin typeface="Times New Roman" panose="02020603050405020304" pitchFamily="18" charset="0"/>
                <a:cs typeface="Times New Roman" panose="02020603050405020304" pitchFamily="18" charset="0"/>
              </a:rPr>
              <a:t>.</a:t>
            </a:r>
          </a:p>
          <a:p>
            <a:pPr algn="just"/>
            <a:endParaRPr lang="en-GB" dirty="0">
              <a:latin typeface="Times New Roman" panose="02020603050405020304" pitchFamily="18" charset="0"/>
              <a:cs typeface="Times New Roman" panose="02020603050405020304" pitchFamily="18" charset="0"/>
            </a:endParaRPr>
          </a:p>
          <a:p>
            <a:pPr marL="0" indent="0" algn="just">
              <a:buNone/>
            </a:pPr>
            <a:endParaRPr lang="en-GB"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BEBD2E5E-455E-4DB7-99D5-E1C54A1855CF}"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1111742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of Essay questions con.,</a:t>
            </a:r>
            <a:endParaRPr lang="en-US" dirty="0"/>
          </a:p>
        </p:txBody>
      </p:sp>
      <p:sp>
        <p:nvSpPr>
          <p:cNvPr id="3" name="Content Placeholder 2"/>
          <p:cNvSpPr>
            <a:spLocks noGrp="1"/>
          </p:cNvSpPr>
          <p:nvPr>
            <p:ph idx="1"/>
          </p:nvPr>
        </p:nvSpPr>
        <p:spPr>
          <a:xfrm>
            <a:off x="228600" y="1371600"/>
            <a:ext cx="8686800" cy="5105400"/>
          </a:xfrm>
        </p:spPr>
        <p:txBody>
          <a:bodyPr>
            <a:normAutofit/>
          </a:bodyPr>
          <a:lstStyle/>
          <a:p>
            <a:pPr algn="just"/>
            <a:r>
              <a:rPr lang="en-GB" sz="2800" b="1" dirty="0">
                <a:latin typeface="Times New Roman" panose="02020603050405020304" pitchFamily="18" charset="0"/>
                <a:cs typeface="Times New Roman" panose="02020603050405020304" pitchFamily="18" charset="0"/>
              </a:rPr>
              <a:t>Critique, Criticize: </a:t>
            </a:r>
            <a:r>
              <a:rPr lang="en-GB" sz="2800" dirty="0">
                <a:latin typeface="Times New Roman" panose="02020603050405020304" pitchFamily="18" charset="0"/>
                <a:cs typeface="Times New Roman" panose="02020603050405020304" pitchFamily="18" charset="0"/>
              </a:rPr>
              <a:t>Break the topic into its parts (</a:t>
            </a:r>
            <a:r>
              <a:rPr lang="en-GB" sz="2800" dirty="0" err="1">
                <a:latin typeface="Times New Roman" panose="02020603050405020304" pitchFamily="18" charset="0"/>
                <a:cs typeface="Times New Roman" panose="02020603050405020304" pitchFamily="18" charset="0"/>
              </a:rPr>
              <a:t>analyze</a:t>
            </a:r>
            <a:r>
              <a:rPr lang="en-GB" sz="2800" dirty="0">
                <a:latin typeface="Times New Roman" panose="02020603050405020304" pitchFamily="18" charset="0"/>
                <a:cs typeface="Times New Roman" panose="02020603050405020304" pitchFamily="18" charset="0"/>
              </a:rPr>
              <a:t>); explain the meaning (interpret); and give your opinion (evaluate).</a:t>
            </a:r>
            <a:r>
              <a:rPr lang="en-US" sz="2800" b="1" dirty="0">
                <a:latin typeface="Times New Roman" pitchFamily="18" charset="0"/>
                <a:cs typeface="Times New Roman" pitchFamily="18" charset="0"/>
              </a:rPr>
              <a:t> </a:t>
            </a:r>
          </a:p>
          <a:p>
            <a:pPr algn="just"/>
            <a:r>
              <a:rPr lang="en-US" sz="2800" b="1" u="sng" dirty="0">
                <a:latin typeface="Times New Roman" pitchFamily="18" charset="0"/>
                <a:cs typeface="Times New Roman" pitchFamily="18" charset="0"/>
              </a:rPr>
              <a:t>Comparing</a:t>
            </a:r>
            <a:r>
              <a:rPr lang="en-US" sz="2800" dirty="0">
                <a:latin typeface="Times New Roman" pitchFamily="18" charset="0"/>
                <a:cs typeface="Times New Roman" pitchFamily="18" charset="0"/>
              </a:rPr>
              <a:t>, such as : comparing the side effects of two different medications</a:t>
            </a:r>
          </a:p>
          <a:p>
            <a:pPr algn="just">
              <a:lnSpc>
                <a:spcPct val="170000"/>
              </a:lnSpc>
            </a:pPr>
            <a:r>
              <a:rPr lang="en-US" sz="2800" b="1" u="sng" dirty="0">
                <a:latin typeface="Times New Roman" pitchFamily="18" charset="0"/>
                <a:cs typeface="Times New Roman" pitchFamily="18" charset="0"/>
              </a:rPr>
              <a:t>Outlining steps </a:t>
            </a:r>
            <a:r>
              <a:rPr lang="en-US" sz="2800" dirty="0">
                <a:latin typeface="Times New Roman" pitchFamily="18" charset="0"/>
                <a:cs typeface="Times New Roman" pitchFamily="18" charset="0"/>
              </a:rPr>
              <a:t>to take and protocols to follow</a:t>
            </a:r>
          </a:p>
          <a:p>
            <a:pPr algn="just">
              <a:lnSpc>
                <a:spcPct val="170000"/>
              </a:lnSpc>
            </a:pPr>
            <a:r>
              <a:rPr lang="en-US" sz="2800" b="1" u="sng" dirty="0">
                <a:latin typeface="Times New Roman" pitchFamily="18" charset="0"/>
                <a:cs typeface="Times New Roman" pitchFamily="18" charset="0"/>
              </a:rPr>
              <a:t>Explaining</a:t>
            </a:r>
            <a:r>
              <a:rPr lang="en-US" sz="2800" dirty="0">
                <a:latin typeface="Times New Roman" pitchFamily="18" charset="0"/>
                <a:cs typeface="Times New Roman" pitchFamily="18" charset="0"/>
              </a:rPr>
              <a:t> and summarizing in one’s own words a situation or statement</a:t>
            </a:r>
          </a:p>
          <a:p>
            <a:endParaRPr lang="en-US" dirty="0"/>
          </a:p>
        </p:txBody>
      </p:sp>
      <p:sp>
        <p:nvSpPr>
          <p:cNvPr id="6" name="Date Placeholder 5"/>
          <p:cNvSpPr>
            <a:spLocks noGrp="1"/>
          </p:cNvSpPr>
          <p:nvPr>
            <p:ph type="dt" sz="half" idx="10"/>
          </p:nvPr>
        </p:nvSpPr>
        <p:spPr/>
        <p:txBody>
          <a:bodyPr/>
          <a:lstStyle/>
          <a:p>
            <a:fld id="{95135A27-0FD2-413D-8A03-179E43618418}"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2025734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of Essay questions con.,</a:t>
            </a:r>
            <a:endParaRPr lang="ar-EG" dirty="0"/>
          </a:p>
        </p:txBody>
      </p:sp>
      <p:sp>
        <p:nvSpPr>
          <p:cNvPr id="3" name="Content Placeholder 2"/>
          <p:cNvSpPr>
            <a:spLocks noGrp="1"/>
          </p:cNvSpPr>
          <p:nvPr>
            <p:ph idx="1"/>
          </p:nvPr>
        </p:nvSpPr>
        <p:spPr/>
        <p:txBody>
          <a:bodyPr/>
          <a:lstStyle/>
          <a:p>
            <a:pPr algn="just">
              <a:lnSpc>
                <a:spcPct val="170000"/>
              </a:lnSpc>
            </a:pPr>
            <a:r>
              <a:rPr lang="en-US" b="1" u="sng" dirty="0">
                <a:latin typeface="Times New Roman" pitchFamily="18" charset="0"/>
                <a:cs typeface="Times New Roman" pitchFamily="18" charset="0"/>
              </a:rPr>
              <a:t>Discussing</a:t>
            </a:r>
            <a:r>
              <a:rPr lang="en-US" dirty="0">
                <a:latin typeface="Times New Roman" pitchFamily="18" charset="0"/>
                <a:cs typeface="Times New Roman" pitchFamily="18" charset="0"/>
              </a:rPr>
              <a:t> topics</a:t>
            </a:r>
            <a:endParaRPr lang="en-GB" dirty="0">
              <a:latin typeface="Times New Roman" panose="02020603050405020304" pitchFamily="18" charset="0"/>
              <a:cs typeface="Times New Roman" panose="02020603050405020304" pitchFamily="18" charset="0"/>
            </a:endParaRPr>
          </a:p>
          <a:p>
            <a:pPr algn="just"/>
            <a:r>
              <a:rPr lang="en-GB" b="1" dirty="0">
                <a:latin typeface="Times New Roman" panose="02020603050405020304" pitchFamily="18" charset="0"/>
                <a:cs typeface="Times New Roman" panose="02020603050405020304" pitchFamily="18" charset="0"/>
              </a:rPr>
              <a:t>Evaluate: </a:t>
            </a:r>
            <a:r>
              <a:rPr lang="en-GB" dirty="0">
                <a:latin typeface="Times New Roman" panose="02020603050405020304" pitchFamily="18" charset="0"/>
                <a:cs typeface="Times New Roman" panose="02020603050405020304" pitchFamily="18" charset="0"/>
              </a:rPr>
              <a:t>Give your opinion about a topic. You may make both positive and negative points, but you must come to some conclusion about the relative weight of good and bad points.</a:t>
            </a:r>
          </a:p>
          <a:p>
            <a:pPr algn="just"/>
            <a:r>
              <a:rPr lang="en-GB" b="1" dirty="0">
                <a:latin typeface="Times New Roman" panose="02020603050405020304" pitchFamily="18" charset="0"/>
                <a:cs typeface="Times New Roman" panose="02020603050405020304" pitchFamily="18" charset="0"/>
              </a:rPr>
              <a:t>Interpret: </a:t>
            </a:r>
            <a:r>
              <a:rPr lang="en-GB" dirty="0">
                <a:latin typeface="Times New Roman" panose="02020603050405020304" pitchFamily="18" charset="0"/>
                <a:cs typeface="Times New Roman" panose="02020603050405020304" pitchFamily="18" charset="0"/>
              </a:rPr>
              <a:t>Explain the meaning of the topic. Give facts to support your point of view.</a:t>
            </a:r>
          </a:p>
          <a:p>
            <a:pPr algn="just"/>
            <a:r>
              <a:rPr lang="en-GB" b="1" dirty="0">
                <a:latin typeface="Times New Roman" panose="02020603050405020304" pitchFamily="18" charset="0"/>
                <a:cs typeface="Times New Roman" panose="02020603050405020304" pitchFamily="18" charset="0"/>
              </a:rPr>
              <a:t>Justify, Prove: </a:t>
            </a:r>
            <a:r>
              <a:rPr lang="en-GB" dirty="0">
                <a:latin typeface="Times New Roman" panose="02020603050405020304" pitchFamily="18" charset="0"/>
                <a:cs typeface="Times New Roman" panose="02020603050405020304" pitchFamily="18" charset="0"/>
              </a:rPr>
              <a:t>Give reasons to show why the topic or assertion is true. Use examples.</a:t>
            </a:r>
          </a:p>
          <a:p>
            <a:endParaRPr lang="ar-EG" dirty="0"/>
          </a:p>
        </p:txBody>
      </p:sp>
      <p:sp>
        <p:nvSpPr>
          <p:cNvPr id="6" name="Date Placeholder 5"/>
          <p:cNvSpPr>
            <a:spLocks noGrp="1"/>
          </p:cNvSpPr>
          <p:nvPr>
            <p:ph type="dt" sz="half" idx="10"/>
          </p:nvPr>
        </p:nvSpPr>
        <p:spPr/>
        <p:txBody>
          <a:bodyPr/>
          <a:lstStyle/>
          <a:p>
            <a:fld id="{A199FD5D-C2C6-4407-A03A-6E26B2B2A213}"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4261616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436094"/>
            <a:ext cx="7467600" cy="1119841"/>
          </a:xfrm>
        </p:spPr>
        <p:txBody>
          <a:bodyPr/>
          <a:lstStyle/>
          <a:p>
            <a:r>
              <a:rPr lang="en-US" altLang="ru-RU" sz="2674"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Issues With Essay Tests</a:t>
            </a:r>
            <a:endParaRPr lang="uk-UA" altLang="ru-RU" sz="2674"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93E191EA-FF01-0384-89BF-14626C8DC952}"/>
              </a:ext>
            </a:extLst>
          </p:cNvPr>
          <p:cNvGraphicFramePr/>
          <p:nvPr/>
        </p:nvGraphicFramePr>
        <p:xfrm>
          <a:off x="293856" y="1295400"/>
          <a:ext cx="860976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DDA2805C-2D81-4330-BA11-3D141434997A}" type="datetime1">
              <a:rPr lang="en-US" smtClean="0"/>
              <a:t>3/13/2025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2790842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Introduction </a:t>
            </a:r>
            <a:br>
              <a:rPr lang="en-US" b="1" dirty="0"/>
            </a:br>
            <a:endParaRPr lang="en-US" b="1" dirty="0"/>
          </a:p>
        </p:txBody>
      </p:sp>
      <p:sp>
        <p:nvSpPr>
          <p:cNvPr id="3" name="Content Placeholder 2"/>
          <p:cNvSpPr>
            <a:spLocks noGrp="1"/>
          </p:cNvSpPr>
          <p:nvPr>
            <p:ph sz="half" idx="1"/>
          </p:nvPr>
        </p:nvSpPr>
        <p:spPr>
          <a:xfrm>
            <a:off x="457200" y="1360787"/>
            <a:ext cx="8229600" cy="5020056"/>
          </a:xfrm>
        </p:spPr>
        <p:txBody>
          <a:bodyPr>
            <a:normAutofit fontScale="85000" lnSpcReduction="10000"/>
          </a:bodyPr>
          <a:lstStyle/>
          <a:p>
            <a:pPr algn="just">
              <a:lnSpc>
                <a:spcPct val="150000"/>
              </a:lnSpc>
            </a:pPr>
            <a:r>
              <a:rPr lang="en-US" sz="3000" dirty="0">
                <a:latin typeface="Times New Roman" panose="02020603050405020304" pitchFamily="18" charset="0"/>
                <a:cs typeface="Times New Roman" panose="02020603050405020304" pitchFamily="18" charset="0"/>
              </a:rPr>
              <a:t>Constructed response question (CRQ) is a type of </a:t>
            </a:r>
            <a:r>
              <a:rPr lang="en-US" sz="3000" dirty="0">
                <a:solidFill>
                  <a:srgbClr val="FF0000"/>
                </a:solidFill>
                <a:latin typeface="Times New Roman" panose="02020603050405020304" pitchFamily="18" charset="0"/>
                <a:cs typeface="Times New Roman" panose="02020603050405020304" pitchFamily="18" charset="0"/>
              </a:rPr>
              <a:t>open-ended essay question</a:t>
            </a:r>
            <a:r>
              <a:rPr lang="en-US" sz="3000" dirty="0">
                <a:latin typeface="Times New Roman" panose="02020603050405020304" pitchFamily="18" charset="0"/>
                <a:cs typeface="Times New Roman" panose="02020603050405020304" pitchFamily="18" charset="0"/>
              </a:rPr>
              <a:t> that demonstrates </a:t>
            </a:r>
            <a:r>
              <a:rPr lang="en-US" sz="3000" u="sng" dirty="0">
                <a:latin typeface="Times New Roman" panose="02020603050405020304" pitchFamily="18" charset="0"/>
                <a:cs typeface="Times New Roman" panose="02020603050405020304" pitchFamily="18" charset="0"/>
              </a:rPr>
              <a:t>cognitive knowledge and reasoning.</a:t>
            </a:r>
          </a:p>
          <a:p>
            <a:pPr algn="just">
              <a:lnSpc>
                <a:spcPct val="150000"/>
              </a:lnSpc>
            </a:pPr>
            <a:r>
              <a:rPr lang="en-US" sz="3000" dirty="0">
                <a:latin typeface="Times New Roman" panose="02020603050405020304" pitchFamily="18" charset="0"/>
                <a:cs typeface="Times New Roman" panose="02020603050405020304" pitchFamily="18" charset="0"/>
              </a:rPr>
              <a:t>Short-answer and essay questions are examples of constructed-response items. With these items, the test-taker </a:t>
            </a:r>
            <a:r>
              <a:rPr lang="en-US" sz="3000" dirty="0">
                <a:solidFill>
                  <a:srgbClr val="FF0000"/>
                </a:solidFill>
                <a:latin typeface="Times New Roman" panose="02020603050405020304" pitchFamily="18" charset="0"/>
                <a:cs typeface="Times New Roman" panose="02020603050405020304" pitchFamily="18" charset="0"/>
              </a:rPr>
              <a:t>supplies an answer </a:t>
            </a:r>
            <a:r>
              <a:rPr lang="en-US" sz="3000" dirty="0">
                <a:latin typeface="Times New Roman" panose="02020603050405020304" pitchFamily="18" charset="0"/>
                <a:cs typeface="Times New Roman" panose="02020603050405020304" pitchFamily="18" charset="0"/>
              </a:rPr>
              <a:t>rather than </a:t>
            </a:r>
            <a:r>
              <a:rPr lang="en-US" sz="3000" dirty="0">
                <a:solidFill>
                  <a:srgbClr val="FF0000"/>
                </a:solidFill>
                <a:latin typeface="Times New Roman" panose="02020603050405020304" pitchFamily="18" charset="0"/>
                <a:cs typeface="Times New Roman" panose="02020603050405020304" pitchFamily="18" charset="0"/>
              </a:rPr>
              <a:t>selecting from options already provided</a:t>
            </a:r>
            <a:r>
              <a:rPr lang="en-US" sz="3000" dirty="0">
                <a:latin typeface="Times New Roman" panose="02020603050405020304" pitchFamily="18" charset="0"/>
                <a:cs typeface="Times New Roman" panose="02020603050405020304" pitchFamily="18" charset="0"/>
              </a:rPr>
              <a:t>. Because students supply the answers, this type of item </a:t>
            </a:r>
            <a:r>
              <a:rPr lang="en-US" sz="3000" dirty="0">
                <a:solidFill>
                  <a:srgbClr val="FF0000"/>
                </a:solidFill>
                <a:latin typeface="Times New Roman" panose="02020603050405020304" pitchFamily="18" charset="0"/>
                <a:cs typeface="Times New Roman" panose="02020603050405020304" pitchFamily="18" charset="0"/>
              </a:rPr>
              <a:t>reduces the chance of guessing</a:t>
            </a:r>
            <a:r>
              <a:rPr lang="en-US" sz="3000" dirty="0">
                <a:latin typeface="Times New Roman" panose="02020603050405020304" pitchFamily="18" charset="0"/>
                <a:cs typeface="Times New Roman" panose="02020603050405020304" pitchFamily="18" charset="0"/>
              </a:rPr>
              <a:t>. </a:t>
            </a:r>
          </a:p>
          <a:p>
            <a:pPr marL="34290" indent="0" algn="r">
              <a:lnSpc>
                <a:spcPct val="150000"/>
              </a:lnSpc>
              <a:buNone/>
            </a:pPr>
            <a:r>
              <a:rPr lang="en-US" sz="1900" b="1" dirty="0">
                <a:solidFill>
                  <a:prstClr val="black"/>
                </a:solidFill>
                <a:latin typeface="Times New Roman"/>
                <a:ea typeface="Calibri"/>
                <a:cs typeface="Arial"/>
              </a:rPr>
              <a:t>(</a:t>
            </a:r>
            <a:r>
              <a:rPr lang="en-US" sz="1900" b="1" dirty="0" err="1">
                <a:solidFill>
                  <a:prstClr val="black"/>
                </a:solidFill>
                <a:latin typeface="Times New Roman"/>
                <a:ea typeface="Calibri"/>
                <a:cs typeface="Arial"/>
              </a:rPr>
              <a:t>Oermann</a:t>
            </a:r>
            <a:r>
              <a:rPr lang="en-US" sz="1900" b="1" dirty="0">
                <a:solidFill>
                  <a:prstClr val="black"/>
                </a:solidFill>
                <a:latin typeface="Times New Roman"/>
                <a:ea typeface="Calibri"/>
                <a:cs typeface="Arial"/>
              </a:rPr>
              <a:t> &amp; </a:t>
            </a:r>
            <a:r>
              <a:rPr lang="en-US" sz="1900" b="1" dirty="0" err="1">
                <a:solidFill>
                  <a:prstClr val="black"/>
                </a:solidFill>
                <a:latin typeface="Times New Roman"/>
                <a:ea typeface="Calibri"/>
                <a:cs typeface="Arial"/>
              </a:rPr>
              <a:t>Gaberson</a:t>
            </a:r>
            <a:r>
              <a:rPr lang="en-US" sz="1900" b="1" dirty="0">
                <a:solidFill>
                  <a:prstClr val="black"/>
                </a:solidFill>
                <a:latin typeface="Times New Roman"/>
                <a:ea typeface="Calibri"/>
                <a:cs typeface="Arial"/>
              </a:rPr>
              <a:t>, </a:t>
            </a:r>
            <a:r>
              <a:rPr lang="" sz="1900" b="1" dirty="0">
                <a:solidFill>
                  <a:prstClr val="black"/>
                </a:solidFill>
                <a:latin typeface="Times New Roman"/>
                <a:ea typeface="Calibri"/>
                <a:cs typeface="Arial"/>
              </a:rPr>
              <a:t>2020</a:t>
            </a:r>
            <a:r>
              <a:rPr lang="en-US" sz="1900" b="1" dirty="0">
                <a:solidFill>
                  <a:prstClr val="black"/>
                </a:solidFill>
                <a:latin typeface="Times New Roman"/>
                <a:ea typeface="Calibri"/>
                <a:cs typeface="Arial"/>
              </a:rPr>
              <a:t>)</a:t>
            </a:r>
          </a:p>
          <a:p>
            <a:pPr algn="justLow">
              <a:lnSpc>
                <a:spcPct val="150000"/>
              </a:lnSpc>
            </a:pPr>
            <a:endParaRPr lang="en-US" sz="9600" dirty="0">
              <a:latin typeface="Times New Roman" panose="02020603050405020304" pitchFamily="18" charset="0"/>
              <a:cs typeface="Times New Roman" panose="02020603050405020304" pitchFamily="18" charset="0"/>
            </a:endParaRPr>
          </a:p>
          <a:p>
            <a:pPr algn="justLow">
              <a:lnSpc>
                <a:spcPct val="150000"/>
              </a:lnSpc>
            </a:pPr>
            <a:endParaRPr lang="en-US" sz="9600" dirty="0">
              <a:latin typeface="Times New Roman" panose="02020603050405020304" pitchFamily="18" charset="0"/>
              <a:cs typeface="Times New Roman" panose="02020603050405020304" pitchFamily="18" charset="0"/>
            </a:endParaRPr>
          </a:p>
          <a:p>
            <a:pPr marL="0" lvl="0" indent="0" algn="r" rtl="1">
              <a:lnSpc>
                <a:spcPct val="200000"/>
              </a:lnSpc>
              <a:spcAft>
                <a:spcPts val="1500"/>
              </a:spcAft>
              <a:buClr>
                <a:srgbClr val="0BD0D9"/>
              </a:buClr>
              <a:buSzPct val="95000"/>
              <a:buNone/>
            </a:pPr>
            <a:endParaRPr lang="en-US" sz="1000" dirty="0">
              <a:solidFill>
                <a:prstClr val="black"/>
              </a:solidFill>
              <a:latin typeface="Times New Roman" pitchFamily="18" charset="0"/>
              <a:ea typeface="Times New Roman"/>
              <a:cs typeface="Times New Roman" pitchFamily="18" charset="0"/>
            </a:endParaRPr>
          </a:p>
          <a:p>
            <a:pPr algn="justLow">
              <a:lnSpc>
                <a:spcPct val="150000"/>
              </a:lnSpc>
            </a:pPr>
            <a:endParaRPr lang="en-US" sz="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FA676D1A-E71B-4463-9EEA-02105CE1D40D}"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138941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Issues with essay questions</a:t>
            </a:r>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69619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fld id="{5E357DE1-CE7F-4881-A6B8-69F3D9E2E4D7}"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37044805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Issues with essay questions Con.,</a:t>
            </a:r>
          </a:p>
        </p:txBody>
      </p:sp>
      <p:sp>
        <p:nvSpPr>
          <p:cNvPr id="3" name="Content Placeholder 2"/>
          <p:cNvSpPr>
            <a:spLocks noGrp="1"/>
          </p:cNvSpPr>
          <p:nvPr>
            <p:ph idx="1"/>
          </p:nvPr>
        </p:nvSpPr>
        <p:spPr/>
        <p:txBody>
          <a:bodyPr/>
          <a:lstStyle/>
          <a:p>
            <a:pPr marL="0" indent="0">
              <a:buNone/>
            </a:pPr>
            <a:r>
              <a:rPr lang="en-GB" sz="3200" b="1" dirty="0">
                <a:solidFill>
                  <a:srgbClr val="C00000"/>
                </a:solidFill>
              </a:rPr>
              <a:t>1-Limited ability to sample content</a:t>
            </a:r>
          </a:p>
          <a:p>
            <a:pPr algn="just"/>
            <a:r>
              <a:rPr lang="en-GB" sz="3200" dirty="0">
                <a:solidFill>
                  <a:srgbClr val="C00000"/>
                </a:solidFill>
                <a:latin typeface="Times New Roman" panose="02020603050405020304" pitchFamily="18" charset="0"/>
                <a:cs typeface="Times New Roman" panose="02020603050405020304" pitchFamily="18" charset="0"/>
              </a:rPr>
              <a:t>A few essay question </a:t>
            </a:r>
            <a:r>
              <a:rPr lang="en-GB" sz="3200" dirty="0">
                <a:latin typeface="Times New Roman" panose="02020603050405020304" pitchFamily="18" charset="0"/>
                <a:cs typeface="Times New Roman" panose="02020603050405020304" pitchFamily="18" charset="0"/>
              </a:rPr>
              <a:t>can be included on a test to consider the time, so it is </a:t>
            </a:r>
            <a:r>
              <a:rPr lang="en-GB" sz="3200" dirty="0">
                <a:solidFill>
                  <a:srgbClr val="C00000"/>
                </a:solidFill>
                <a:latin typeface="Times New Roman" panose="02020603050405020304" pitchFamily="18" charset="0"/>
                <a:cs typeface="Times New Roman" panose="02020603050405020304" pitchFamily="18" charset="0"/>
              </a:rPr>
              <a:t>difficult to assess all of the different content</a:t>
            </a:r>
            <a:r>
              <a:rPr lang="en-GB" sz="3200" dirty="0">
                <a:latin typeface="Times New Roman" panose="02020603050405020304" pitchFamily="18" charset="0"/>
                <a:cs typeface="Times New Roman" panose="02020603050405020304" pitchFamily="18" charset="0"/>
              </a:rPr>
              <a:t> areas in a nursing course using essay questions.</a:t>
            </a:r>
          </a:p>
          <a:p>
            <a:pPr algn="just"/>
            <a:r>
              <a:rPr lang="en-GB" sz="3200" dirty="0">
                <a:latin typeface="Times New Roman" panose="02020603050405020304" pitchFamily="18" charset="0"/>
                <a:cs typeface="Times New Roman" panose="02020603050405020304" pitchFamily="18" charset="0"/>
              </a:rPr>
              <a:t> When the </a:t>
            </a:r>
            <a:r>
              <a:rPr lang="en-GB" sz="3200" dirty="0">
                <a:solidFill>
                  <a:srgbClr val="C00000"/>
                </a:solidFill>
                <a:latin typeface="Times New Roman" panose="02020603050405020304" pitchFamily="18" charset="0"/>
                <a:cs typeface="Times New Roman" panose="02020603050405020304" pitchFamily="18" charset="0"/>
              </a:rPr>
              <a:t>outcomes</a:t>
            </a:r>
            <a:r>
              <a:rPr lang="en-GB" sz="3200" dirty="0">
                <a:latin typeface="Times New Roman" panose="02020603050405020304" pitchFamily="18" charset="0"/>
                <a:cs typeface="Times New Roman" panose="02020603050405020304" pitchFamily="18" charset="0"/>
              </a:rPr>
              <a:t> are </a:t>
            </a:r>
            <a:r>
              <a:rPr lang="en-GB" sz="3200" dirty="0">
                <a:solidFill>
                  <a:srgbClr val="FF0000"/>
                </a:solidFill>
                <a:latin typeface="Times New Roman" panose="02020603050405020304" pitchFamily="18" charset="0"/>
                <a:cs typeface="Times New Roman" panose="02020603050405020304" pitchFamily="18" charset="0"/>
              </a:rPr>
              <a:t>remembering</a:t>
            </a:r>
            <a:r>
              <a:rPr lang="en-GB" sz="3200" dirty="0">
                <a:latin typeface="Times New Roman" panose="02020603050405020304" pitchFamily="18" charset="0"/>
                <a:cs typeface="Times New Roman" panose="02020603050405020304" pitchFamily="18" charset="0"/>
              </a:rPr>
              <a:t> facts, essay items should not </a:t>
            </a:r>
            <a:r>
              <a:rPr lang="en-GB" sz="3200" dirty="0">
                <a:solidFill>
                  <a:srgbClr val="C00000"/>
                </a:solidFill>
                <a:latin typeface="Times New Roman" panose="02020603050405020304" pitchFamily="18" charset="0"/>
                <a:cs typeface="Times New Roman" panose="02020603050405020304" pitchFamily="18" charset="0"/>
              </a:rPr>
              <a:t>be used</a:t>
            </a:r>
            <a:r>
              <a:rPr lang="en-GB" sz="3200" dirty="0">
                <a:latin typeface="Times New Roman" panose="02020603050405020304" pitchFamily="18" charset="0"/>
                <a:cs typeface="Times New Roman" panose="02020603050405020304" pitchFamily="18" charset="0"/>
              </a:rPr>
              <a:t>. </a:t>
            </a:r>
          </a:p>
          <a:p>
            <a:pPr algn="just"/>
            <a:r>
              <a:rPr lang="en-GB" sz="3200" dirty="0">
                <a:latin typeface="Times New Roman" panose="02020603050405020304" pitchFamily="18" charset="0"/>
                <a:cs typeface="Times New Roman" panose="02020603050405020304" pitchFamily="18" charset="0"/>
              </a:rPr>
              <a:t>So essay items ask students to use </a:t>
            </a:r>
            <a:r>
              <a:rPr lang="en-GB" sz="3200" dirty="0">
                <a:solidFill>
                  <a:srgbClr val="C00000"/>
                </a:solidFill>
                <a:latin typeface="Times New Roman" panose="02020603050405020304" pitchFamily="18" charset="0"/>
                <a:cs typeface="Times New Roman" panose="02020603050405020304" pitchFamily="18" charset="0"/>
              </a:rPr>
              <a:t>higher level thinking skills</a:t>
            </a:r>
            <a:r>
              <a:rPr lang="en-GB" sz="3200" dirty="0">
                <a:latin typeface="Times New Roman" panose="02020603050405020304" pitchFamily="18" charset="0"/>
                <a:cs typeface="Times New Roman" panose="02020603050405020304" pitchFamily="18" charset="0"/>
              </a:rPr>
              <a:t> and express ideas.</a:t>
            </a:r>
          </a:p>
          <a:p>
            <a:endParaRPr lang="en-US"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5A6FC82C-1A5C-4D0B-A9EC-54F95883E02F}"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41116441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2-Unreliabilty in scoring</a:t>
            </a:r>
          </a:p>
        </p:txBody>
      </p:sp>
      <p:sp>
        <p:nvSpPr>
          <p:cNvPr id="3" name="Content Placeholder 2"/>
          <p:cNvSpPr>
            <a:spLocks noGrp="1"/>
          </p:cNvSpPr>
          <p:nvPr>
            <p:ph idx="1"/>
          </p:nvPr>
        </p:nvSpPr>
        <p:spPr/>
        <p:txBody>
          <a:bodyPr>
            <a:normAutofit/>
          </a:bodyPr>
          <a:lstStyle/>
          <a:p>
            <a:pPr algn="just"/>
            <a:r>
              <a:rPr lang="en-GB"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The major limitation of essay items is the </a:t>
            </a:r>
            <a:r>
              <a:rPr lang="en-GB" sz="3200" dirty="0">
                <a:solidFill>
                  <a:srgbClr val="C00000"/>
                </a:solidFill>
                <a:latin typeface="Times New Roman" panose="02020603050405020304" pitchFamily="18" charset="0"/>
                <a:cs typeface="Times New Roman" panose="02020603050405020304" pitchFamily="18" charset="0"/>
              </a:rPr>
              <a:t>lack of consistency </a:t>
            </a:r>
            <a:r>
              <a:rPr lang="en-GB" sz="3200" dirty="0">
                <a:latin typeface="Times New Roman" panose="02020603050405020304" pitchFamily="18" charset="0"/>
                <a:cs typeface="Times New Roman" panose="02020603050405020304" pitchFamily="18" charset="0"/>
              </a:rPr>
              <a:t>in evaluating responses.</a:t>
            </a:r>
          </a:p>
          <a:p>
            <a:pPr algn="just"/>
            <a:r>
              <a:rPr lang="en-GB" sz="3200" dirty="0">
                <a:latin typeface="Times New Roman" panose="02020603050405020304" pitchFamily="18" charset="0"/>
                <a:cs typeface="Times New Roman" panose="02020603050405020304" pitchFamily="18" charset="0"/>
              </a:rPr>
              <a:t>Essay responses are </a:t>
            </a:r>
            <a:r>
              <a:rPr lang="en-GB" sz="3200" dirty="0">
                <a:solidFill>
                  <a:srgbClr val="C00000"/>
                </a:solidFill>
                <a:latin typeface="Times New Roman" panose="02020603050405020304" pitchFamily="18" charset="0"/>
                <a:cs typeface="Times New Roman" panose="02020603050405020304" pitchFamily="18" charset="0"/>
              </a:rPr>
              <a:t>scored differently by different teachers</a:t>
            </a:r>
            <a:r>
              <a:rPr lang="en-GB" sz="3200" dirty="0">
                <a:latin typeface="Times New Roman" panose="02020603050405020304" pitchFamily="18" charset="0"/>
                <a:cs typeface="Times New Roman" panose="02020603050405020304" pitchFamily="18" charset="0"/>
              </a:rPr>
              <a:t> and even the same teacher may not be consistent with scoring a response at a </a:t>
            </a:r>
            <a:r>
              <a:rPr lang="en-GB" sz="3200" dirty="0">
                <a:solidFill>
                  <a:srgbClr val="C00000"/>
                </a:solidFill>
                <a:latin typeface="Times New Roman" panose="02020603050405020304" pitchFamily="18" charset="0"/>
                <a:cs typeface="Times New Roman" panose="02020603050405020304" pitchFamily="18" charset="0"/>
              </a:rPr>
              <a:t>different time.</a:t>
            </a:r>
          </a:p>
          <a:p>
            <a:pPr algn="just"/>
            <a:r>
              <a:rPr lang="en-GB" sz="3200" dirty="0">
                <a:latin typeface="Times New Roman" panose="02020603050405020304" pitchFamily="18" charset="0"/>
                <a:cs typeface="Times New Roman" panose="02020603050405020304" pitchFamily="18" charset="0"/>
              </a:rPr>
              <a:t>Some teachers are more </a:t>
            </a:r>
            <a:r>
              <a:rPr lang="en-GB" sz="3200" dirty="0">
                <a:solidFill>
                  <a:srgbClr val="C00000"/>
                </a:solidFill>
                <a:latin typeface="Times New Roman" panose="02020603050405020304" pitchFamily="18" charset="0"/>
                <a:cs typeface="Times New Roman" panose="02020603050405020304" pitchFamily="18" charset="0"/>
              </a:rPr>
              <a:t>critical</a:t>
            </a:r>
            <a:r>
              <a:rPr lang="en-GB" sz="3200" dirty="0">
                <a:latin typeface="Times New Roman" panose="02020603050405020304" pitchFamily="18" charset="0"/>
                <a:cs typeface="Times New Roman" panose="02020603050405020304" pitchFamily="18" charset="0"/>
              </a:rPr>
              <a:t> than others regardless of the criteria established for scoring.</a:t>
            </a:r>
          </a:p>
        </p:txBody>
      </p:sp>
      <p:sp>
        <p:nvSpPr>
          <p:cNvPr id="6" name="Date Placeholder 5"/>
          <p:cNvSpPr>
            <a:spLocks noGrp="1"/>
          </p:cNvSpPr>
          <p:nvPr>
            <p:ph type="dt" sz="half" idx="10"/>
          </p:nvPr>
        </p:nvSpPr>
        <p:spPr/>
        <p:txBody>
          <a:bodyPr/>
          <a:lstStyle/>
          <a:p>
            <a:fld id="{CA7092B0-5EBD-4F7F-AABF-91426B48DA98}"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12410932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2-Unreliabilty in scoring </a:t>
            </a:r>
            <a:r>
              <a:rPr lang="en-US" sz="3600" b="1" dirty="0">
                <a:solidFill>
                  <a:srgbClr val="FF0000"/>
                </a:solidFill>
              </a:rPr>
              <a:t>con.,</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GB" sz="3200" dirty="0">
                <a:latin typeface="Times New Roman" panose="02020603050405020304" pitchFamily="18" charset="0"/>
                <a:cs typeface="Times New Roman" panose="02020603050405020304" pitchFamily="18" charset="0"/>
              </a:rPr>
              <a:t>When the essay item is </a:t>
            </a:r>
            <a:r>
              <a:rPr lang="en-GB" sz="3200" dirty="0">
                <a:solidFill>
                  <a:srgbClr val="C00000"/>
                </a:solidFill>
                <a:latin typeface="Times New Roman" panose="02020603050405020304" pitchFamily="18" charset="0"/>
                <a:cs typeface="Times New Roman" panose="02020603050405020304" pitchFamily="18" charset="0"/>
              </a:rPr>
              <a:t>highly focused </a:t>
            </a:r>
            <a:r>
              <a:rPr lang="en-GB" sz="3200" dirty="0">
                <a:latin typeface="Times New Roman" panose="02020603050405020304" pitchFamily="18" charset="0"/>
                <a:cs typeface="Times New Roman" panose="02020603050405020304" pitchFamily="18" charset="0"/>
              </a:rPr>
              <a:t>there is </a:t>
            </a:r>
            <a:r>
              <a:rPr lang="en-GB" sz="3200" dirty="0">
                <a:solidFill>
                  <a:srgbClr val="C00000"/>
                </a:solidFill>
                <a:latin typeface="Times New Roman" panose="02020603050405020304" pitchFamily="18" charset="0"/>
                <a:cs typeface="Times New Roman" panose="02020603050405020304" pitchFamily="18" charset="0"/>
              </a:rPr>
              <a:t>greater reliability </a:t>
            </a:r>
            <a:r>
              <a:rPr lang="en-GB" sz="3200" dirty="0">
                <a:latin typeface="Times New Roman" panose="02020603050405020304" pitchFamily="18" charset="0"/>
                <a:cs typeface="Times New Roman" panose="02020603050405020304" pitchFamily="18" charset="0"/>
              </a:rPr>
              <a:t>in scoring.</a:t>
            </a:r>
          </a:p>
          <a:p>
            <a:pPr algn="just"/>
            <a:endParaRPr lang="en-GB" sz="3200" dirty="0">
              <a:latin typeface="Times New Roman" panose="02020603050405020304" pitchFamily="18" charset="0"/>
              <a:cs typeface="Times New Roman" panose="02020603050405020304" pitchFamily="18" charset="0"/>
            </a:endParaRPr>
          </a:p>
          <a:p>
            <a:pPr marL="0" indent="0" algn="just">
              <a:buNone/>
            </a:pPr>
            <a:r>
              <a:rPr lang="en-GB" sz="3200" b="1" dirty="0">
                <a:solidFill>
                  <a:srgbClr val="C00000"/>
                </a:solidFill>
                <a:latin typeface="Times New Roman" panose="02020603050405020304" pitchFamily="18" charset="0"/>
                <a:cs typeface="Times New Roman" panose="02020603050405020304" pitchFamily="18" charset="0"/>
              </a:rPr>
              <a:t>Examples</a:t>
            </a:r>
            <a:r>
              <a:rPr lang="en-GB" sz="3200" dirty="0">
                <a:latin typeface="Times New Roman" panose="02020603050405020304" pitchFamily="18" charset="0"/>
                <a:cs typeface="Times New Roman" panose="02020603050405020304" pitchFamily="18" charset="0"/>
              </a:rPr>
              <a:t>:</a:t>
            </a:r>
          </a:p>
          <a:p>
            <a:pPr algn="just"/>
            <a:r>
              <a:rPr lang="en-GB" sz="3200" dirty="0">
                <a:latin typeface="Times New Roman" panose="02020603050405020304" pitchFamily="18" charset="0"/>
                <a:cs typeface="Times New Roman" panose="02020603050405020304" pitchFamily="18" charset="0"/>
              </a:rPr>
              <a:t>Discuss radiotherapy </a:t>
            </a:r>
            <a:r>
              <a:rPr lang="en-GB" sz="3200" dirty="0">
                <a:solidFill>
                  <a:srgbClr val="C00000"/>
                </a:solidFill>
                <a:latin typeface="Times New Roman" panose="02020603050405020304" pitchFamily="18" charset="0"/>
                <a:cs typeface="Times New Roman" panose="02020603050405020304" pitchFamily="18" charset="0"/>
              </a:rPr>
              <a:t>(less reliable)</a:t>
            </a:r>
          </a:p>
          <a:p>
            <a:pPr algn="just"/>
            <a:r>
              <a:rPr lang="en-GB" sz="3200" dirty="0">
                <a:latin typeface="Times New Roman" panose="02020603050405020304" pitchFamily="18" charset="0"/>
                <a:cs typeface="Times New Roman" panose="02020603050405020304" pitchFamily="18" charset="0"/>
              </a:rPr>
              <a:t>Discuss three side effects of radiotherapy.                   </a:t>
            </a:r>
            <a:r>
              <a:rPr lang="en-GB" sz="3200" dirty="0">
                <a:solidFill>
                  <a:srgbClr val="C00000"/>
                </a:solidFill>
                <a:latin typeface="Times New Roman" panose="02020603050405020304" pitchFamily="18" charset="0"/>
                <a:cs typeface="Times New Roman" panose="02020603050405020304" pitchFamily="18" charset="0"/>
              </a:rPr>
              <a:t>( more reliable)</a:t>
            </a:r>
          </a:p>
          <a:p>
            <a:pPr algn="just"/>
            <a:endParaRPr lang="en-GB" sz="3200" dirty="0">
              <a:solidFill>
                <a:srgbClr val="C00000"/>
              </a:solidFill>
              <a:latin typeface="Times New Roman" panose="02020603050405020304" pitchFamily="18" charset="0"/>
              <a:cs typeface="Times New Roman" panose="02020603050405020304" pitchFamily="18" charset="0"/>
            </a:endParaRPr>
          </a:p>
          <a:p>
            <a:pPr marL="0" indent="0" algn="just">
              <a:buNone/>
            </a:pPr>
            <a:r>
              <a:rPr lang="en-GB" sz="3200" b="1" dirty="0">
                <a:solidFill>
                  <a:srgbClr val="C00000"/>
                </a:solidFill>
                <a:latin typeface="Times New Roman" panose="02020603050405020304" pitchFamily="18" charset="0"/>
                <a:cs typeface="Times New Roman" panose="02020603050405020304" pitchFamily="18" charset="0"/>
              </a:rPr>
              <a:t>To overcome:</a:t>
            </a:r>
            <a:endParaRPr lang="en-GB" sz="3200" dirty="0">
              <a:solidFill>
                <a:srgbClr val="C00000"/>
              </a:solidFill>
              <a:latin typeface="Times New Roman" panose="02020603050405020304" pitchFamily="18" charset="0"/>
              <a:cs typeface="Times New Roman" panose="02020603050405020304" pitchFamily="18" charset="0"/>
            </a:endParaRPr>
          </a:p>
          <a:p>
            <a:pPr algn="just"/>
            <a:r>
              <a:rPr lang="en-GB" sz="3200" dirty="0">
                <a:latin typeface="Times New Roman" panose="02020603050405020304" pitchFamily="18" charset="0"/>
                <a:cs typeface="Times New Roman" panose="02020603050405020304" pitchFamily="18" charset="0"/>
              </a:rPr>
              <a:t>Improve reliability by defining the content to be included in a </a:t>
            </a:r>
            <a:r>
              <a:rPr lang="en-GB" sz="3200" dirty="0">
                <a:solidFill>
                  <a:srgbClr val="FF0000"/>
                </a:solidFill>
                <a:latin typeface="Times New Roman" panose="02020603050405020304" pitchFamily="18" charset="0"/>
                <a:cs typeface="Times New Roman" panose="02020603050405020304" pitchFamily="18" charset="0"/>
              </a:rPr>
              <a:t>correct answer. </a:t>
            </a:r>
          </a:p>
          <a:p>
            <a:endParaRPr lang="en-US" dirty="0"/>
          </a:p>
        </p:txBody>
      </p:sp>
      <p:sp>
        <p:nvSpPr>
          <p:cNvPr id="6" name="Date Placeholder 5"/>
          <p:cNvSpPr>
            <a:spLocks noGrp="1"/>
          </p:cNvSpPr>
          <p:nvPr>
            <p:ph type="dt" sz="half" idx="10"/>
          </p:nvPr>
        </p:nvSpPr>
        <p:spPr/>
        <p:txBody>
          <a:bodyPr/>
          <a:lstStyle/>
          <a:p>
            <a:fld id="{3FB0874D-069C-44C4-BD8C-A35D335AE57A}"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61999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400" b="1" dirty="0">
                <a:solidFill>
                  <a:srgbClr val="FF0000"/>
                </a:solidFill>
              </a:rPr>
            </a:br>
            <a:r>
              <a:rPr lang="en-US" sz="4400" b="1" dirty="0">
                <a:solidFill>
                  <a:srgbClr val="FF0000"/>
                </a:solidFill>
              </a:rPr>
              <a:t>3- Carryover Effects</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algn="just"/>
            <a:r>
              <a:rPr lang="en-GB" sz="3200" dirty="0">
                <a:latin typeface="Times New Roman" panose="02020603050405020304" pitchFamily="18" charset="0"/>
                <a:cs typeface="Times New Roman" panose="02020603050405020304" pitchFamily="18" charset="0"/>
              </a:rPr>
              <a:t>The teacher develops an </a:t>
            </a:r>
            <a:r>
              <a:rPr lang="en-GB" sz="3200" dirty="0">
                <a:solidFill>
                  <a:srgbClr val="C00000"/>
                </a:solidFill>
                <a:latin typeface="Times New Roman" panose="02020603050405020304" pitchFamily="18" charset="0"/>
                <a:cs typeface="Times New Roman" panose="02020603050405020304" pitchFamily="18" charset="0"/>
              </a:rPr>
              <a:t>impression</a:t>
            </a:r>
            <a:r>
              <a:rPr lang="en-GB" sz="3200" dirty="0">
                <a:latin typeface="Times New Roman" panose="02020603050405020304" pitchFamily="18" charset="0"/>
                <a:cs typeface="Times New Roman" panose="02020603050405020304" pitchFamily="18" charset="0"/>
              </a:rPr>
              <a:t> of the quality of the answer from </a:t>
            </a:r>
            <a:r>
              <a:rPr lang="en-GB" sz="3200" dirty="0">
                <a:solidFill>
                  <a:srgbClr val="C00000"/>
                </a:solidFill>
                <a:latin typeface="Times New Roman" panose="02020603050405020304" pitchFamily="18" charset="0"/>
                <a:cs typeface="Times New Roman" panose="02020603050405020304" pitchFamily="18" charset="0"/>
              </a:rPr>
              <a:t>one item </a:t>
            </a:r>
            <a:r>
              <a:rPr lang="en-GB" sz="3200" dirty="0">
                <a:latin typeface="Times New Roman" panose="02020603050405020304" pitchFamily="18" charset="0"/>
                <a:cs typeface="Times New Roman" panose="02020603050405020304" pitchFamily="18" charset="0"/>
              </a:rPr>
              <a:t>and carries it over to the </a:t>
            </a:r>
            <a:r>
              <a:rPr lang="en-GB" sz="3200" dirty="0">
                <a:solidFill>
                  <a:srgbClr val="C00000"/>
                </a:solidFill>
                <a:latin typeface="Times New Roman" panose="02020603050405020304" pitchFamily="18" charset="0"/>
                <a:cs typeface="Times New Roman" panose="02020603050405020304" pitchFamily="18" charset="0"/>
              </a:rPr>
              <a:t>next response.</a:t>
            </a:r>
          </a:p>
          <a:p>
            <a:pPr algn="just"/>
            <a:endParaRPr lang="en-GB" sz="3200" dirty="0">
              <a:latin typeface="Times New Roman" panose="02020603050405020304" pitchFamily="18" charset="0"/>
              <a:cs typeface="Times New Roman" panose="02020603050405020304" pitchFamily="18" charset="0"/>
            </a:endParaRPr>
          </a:p>
          <a:p>
            <a:pPr marL="0" indent="0" algn="just">
              <a:buNone/>
            </a:pPr>
            <a:r>
              <a:rPr lang="en-GB" sz="3200" b="1" dirty="0">
                <a:solidFill>
                  <a:srgbClr val="C00000"/>
                </a:solidFill>
                <a:latin typeface="Times New Roman" panose="02020603050405020304" pitchFamily="18" charset="0"/>
                <a:cs typeface="Times New Roman" panose="02020603050405020304" pitchFamily="18" charset="0"/>
              </a:rPr>
              <a:t>To overcome:</a:t>
            </a:r>
          </a:p>
          <a:p>
            <a:pPr algn="just"/>
            <a:r>
              <a:rPr lang="en-GB" sz="3200" dirty="0">
                <a:latin typeface="Times New Roman" panose="02020603050405020304" pitchFamily="18" charset="0"/>
                <a:cs typeface="Times New Roman" panose="02020603050405020304" pitchFamily="18" charset="0"/>
              </a:rPr>
              <a:t> Read all students’ responses to one item before evaluating the next one  and shouldn’t know whose paper it is.</a:t>
            </a:r>
          </a:p>
          <a:p>
            <a:endParaRPr lang="en-US"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BC245829-B4D1-4257-BC39-6B8181692A46}"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1744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b="1" dirty="0">
                <a:solidFill>
                  <a:srgbClr val="FF0000"/>
                </a:solidFill>
              </a:rPr>
            </a:br>
            <a:r>
              <a:rPr lang="en-US" b="1" dirty="0">
                <a:solidFill>
                  <a:srgbClr val="FF0000"/>
                </a:solidFill>
              </a:rPr>
              <a:t>4- Halo effect</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a:bodyPr>
          <a:lstStyle/>
          <a:p>
            <a:pPr algn="just"/>
            <a:r>
              <a:rPr lang="en-GB" sz="3200" dirty="0">
                <a:latin typeface="Times New Roman" panose="02020603050405020304" pitchFamily="18" charset="0"/>
                <a:cs typeface="Times New Roman" panose="02020603050405020304" pitchFamily="18" charset="0"/>
              </a:rPr>
              <a:t>There may be a tendency in evaluating essay items to be influenced by </a:t>
            </a:r>
            <a:r>
              <a:rPr lang="en-GB" sz="3200" dirty="0">
                <a:solidFill>
                  <a:srgbClr val="C00000"/>
                </a:solidFill>
                <a:latin typeface="Times New Roman" panose="02020603050405020304" pitchFamily="18" charset="0"/>
                <a:cs typeface="Times New Roman" panose="02020603050405020304" pitchFamily="18" charset="0"/>
              </a:rPr>
              <a:t>general impression </a:t>
            </a:r>
            <a:r>
              <a:rPr lang="en-GB" sz="3200" dirty="0">
                <a:latin typeface="Times New Roman" panose="02020603050405020304" pitchFamily="18" charset="0"/>
                <a:cs typeface="Times New Roman" panose="02020603050405020304" pitchFamily="18" charset="0"/>
              </a:rPr>
              <a:t>or </a:t>
            </a:r>
            <a:r>
              <a:rPr lang="en-GB" sz="3200" dirty="0">
                <a:solidFill>
                  <a:srgbClr val="FF0000"/>
                </a:solidFill>
                <a:latin typeface="Times New Roman" panose="02020603050405020304" pitchFamily="18" charset="0"/>
                <a:cs typeface="Times New Roman" panose="02020603050405020304" pitchFamily="18" charset="0"/>
              </a:rPr>
              <a:t>feelings about the student</a:t>
            </a:r>
            <a:r>
              <a:rPr lang="en-GB" sz="3200" dirty="0">
                <a:latin typeface="Times New Roman" panose="02020603050405020304" pitchFamily="18" charset="0"/>
                <a:cs typeface="Times New Roman" panose="02020603050405020304" pitchFamily="18" charset="0"/>
              </a:rPr>
              <a:t>, either </a:t>
            </a:r>
            <a:r>
              <a:rPr lang="en-GB" sz="3200" dirty="0">
                <a:solidFill>
                  <a:srgbClr val="C00000"/>
                </a:solidFill>
                <a:latin typeface="Times New Roman" panose="02020603050405020304" pitchFamily="18" charset="0"/>
                <a:cs typeface="Times New Roman" panose="02020603050405020304" pitchFamily="18" charset="0"/>
              </a:rPr>
              <a:t>positive or negative </a:t>
            </a:r>
            <a:r>
              <a:rPr lang="en-GB" sz="3200" dirty="0">
                <a:latin typeface="Times New Roman" panose="02020603050405020304" pitchFamily="18" charset="0"/>
                <a:cs typeface="Times New Roman" panose="02020603050405020304" pitchFamily="18" charset="0"/>
              </a:rPr>
              <a:t>that creates a halo effect when judging the quality of the answers.</a:t>
            </a:r>
          </a:p>
          <a:p>
            <a:pPr algn="just"/>
            <a:endParaRPr lang="en-GB" sz="3200" dirty="0">
              <a:latin typeface="Times New Roman" panose="02020603050405020304" pitchFamily="18" charset="0"/>
              <a:cs typeface="Times New Roman" panose="02020603050405020304" pitchFamily="18" charset="0"/>
            </a:endParaRPr>
          </a:p>
          <a:p>
            <a:pPr marL="0" indent="0" algn="just">
              <a:buNone/>
            </a:pPr>
            <a:r>
              <a:rPr lang="en-GB" sz="3200" b="1" dirty="0">
                <a:solidFill>
                  <a:srgbClr val="C00000"/>
                </a:solidFill>
                <a:latin typeface="Times New Roman" panose="02020603050405020304" pitchFamily="18" charset="0"/>
                <a:cs typeface="Times New Roman" panose="02020603050405020304" pitchFamily="18" charset="0"/>
              </a:rPr>
              <a:t>To overcome:</a:t>
            </a:r>
          </a:p>
          <a:p>
            <a:pPr algn="just"/>
            <a:r>
              <a:rPr lang="en-GB" sz="3200" dirty="0">
                <a:latin typeface="Times New Roman" panose="02020603050405020304" pitchFamily="18" charset="0"/>
                <a:cs typeface="Times New Roman" panose="02020603050405020304" pitchFamily="18" charset="0"/>
              </a:rPr>
              <a:t>Should not know whose paper it is by </a:t>
            </a:r>
            <a:r>
              <a:rPr lang="en-GB" sz="3200" dirty="0">
                <a:solidFill>
                  <a:srgbClr val="C00000"/>
                </a:solidFill>
                <a:latin typeface="Times New Roman" panose="02020603050405020304" pitchFamily="18" charset="0"/>
                <a:cs typeface="Times New Roman" panose="02020603050405020304" pitchFamily="18" charset="0"/>
              </a:rPr>
              <a:t>using codes.</a:t>
            </a:r>
          </a:p>
          <a:p>
            <a:endParaRPr lang="en-US" dirty="0"/>
          </a:p>
        </p:txBody>
      </p:sp>
      <p:sp>
        <p:nvSpPr>
          <p:cNvPr id="6" name="Date Placeholder 5"/>
          <p:cNvSpPr>
            <a:spLocks noGrp="1"/>
          </p:cNvSpPr>
          <p:nvPr>
            <p:ph type="dt" sz="half" idx="10"/>
          </p:nvPr>
        </p:nvSpPr>
        <p:spPr/>
        <p:txBody>
          <a:bodyPr/>
          <a:lstStyle/>
          <a:p>
            <a:fld id="{C8A53851-CFCC-4C11-9892-CD10851B9527}"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411124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5- Effect of writing ability</a:t>
            </a:r>
          </a:p>
        </p:txBody>
      </p:sp>
      <p:sp>
        <p:nvSpPr>
          <p:cNvPr id="3" name="Content Placeholder 2"/>
          <p:cNvSpPr>
            <a:spLocks noGrp="1"/>
          </p:cNvSpPr>
          <p:nvPr>
            <p:ph idx="1"/>
          </p:nvPr>
        </p:nvSpPr>
        <p:spPr>
          <a:xfrm>
            <a:off x="304800" y="1524000"/>
            <a:ext cx="8534400" cy="4953000"/>
          </a:xfrm>
        </p:spPr>
        <p:txBody>
          <a:bodyPr>
            <a:noAutofit/>
          </a:bodyPr>
          <a:lstStyle/>
          <a:p>
            <a:pPr algn="just"/>
            <a:r>
              <a:rPr lang="en-GB" sz="2800" dirty="0">
                <a:latin typeface="Times New Roman" panose="02020603050405020304" pitchFamily="18" charset="0"/>
                <a:cs typeface="Times New Roman" panose="02020603050405020304" pitchFamily="18" charset="0"/>
              </a:rPr>
              <a:t>The </a:t>
            </a:r>
            <a:r>
              <a:rPr lang="en-GB" sz="2800" dirty="0">
                <a:solidFill>
                  <a:srgbClr val="C00000"/>
                </a:solidFill>
                <a:latin typeface="Times New Roman" panose="02020603050405020304" pitchFamily="18" charset="0"/>
                <a:cs typeface="Times New Roman" panose="02020603050405020304" pitchFamily="18" charset="0"/>
              </a:rPr>
              <a:t>teacher’s judgment </a:t>
            </a:r>
            <a:r>
              <a:rPr lang="en-GB" sz="2800" dirty="0">
                <a:latin typeface="Times New Roman" panose="02020603050405020304" pitchFamily="18" charset="0"/>
                <a:cs typeface="Times New Roman" panose="02020603050405020304" pitchFamily="18" charset="0"/>
              </a:rPr>
              <a:t>is influenced by </a:t>
            </a:r>
            <a:r>
              <a:rPr lang="en-GB" sz="2800" dirty="0">
                <a:solidFill>
                  <a:srgbClr val="C00000"/>
                </a:solidFill>
                <a:latin typeface="Times New Roman" panose="02020603050405020304" pitchFamily="18" charset="0"/>
                <a:cs typeface="Times New Roman" panose="02020603050405020304" pitchFamily="18" charset="0"/>
              </a:rPr>
              <a:t>writing ability</a:t>
            </a:r>
            <a:r>
              <a:rPr lang="en-GB" sz="2800" dirty="0">
                <a:latin typeface="Times New Roman" panose="02020603050405020304" pitchFamily="18" charset="0"/>
                <a:cs typeface="Times New Roman" panose="02020603050405020304" pitchFamily="18" charset="0"/>
              </a:rPr>
              <a:t> such as sentence structure, grammar, spelling and punctuation.</a:t>
            </a:r>
          </a:p>
          <a:p>
            <a:pPr algn="just"/>
            <a:r>
              <a:rPr lang="en-GB" sz="2800" dirty="0">
                <a:latin typeface="Times New Roman" panose="02020603050405020304" pitchFamily="18" charset="0"/>
                <a:cs typeface="Times New Roman" panose="02020603050405020304" pitchFamily="18" charset="0"/>
              </a:rPr>
              <a:t>Students write well enough to cover up their </a:t>
            </a:r>
            <a:r>
              <a:rPr lang="en-GB" sz="2800" dirty="0">
                <a:solidFill>
                  <a:srgbClr val="C00000"/>
                </a:solidFill>
                <a:latin typeface="Times New Roman" panose="02020603050405020304" pitchFamily="18" charset="0"/>
                <a:cs typeface="Times New Roman" panose="02020603050405020304" pitchFamily="18" charset="0"/>
              </a:rPr>
              <a:t>lack of knowledge.</a:t>
            </a:r>
          </a:p>
          <a:p>
            <a:pPr marL="0" indent="0" algn="just">
              <a:buNone/>
            </a:pPr>
            <a:endParaRPr lang="en-GB" sz="2800" b="1" dirty="0">
              <a:solidFill>
                <a:srgbClr val="C00000"/>
              </a:solidFill>
              <a:latin typeface="Times New Roman" panose="02020603050405020304" pitchFamily="18" charset="0"/>
              <a:cs typeface="Times New Roman" panose="02020603050405020304" pitchFamily="18" charset="0"/>
            </a:endParaRPr>
          </a:p>
          <a:p>
            <a:pPr marL="0" indent="0" algn="just">
              <a:buNone/>
            </a:pPr>
            <a:r>
              <a:rPr lang="en-GB" sz="2800" b="1" dirty="0">
                <a:solidFill>
                  <a:srgbClr val="C00000"/>
                </a:solidFill>
                <a:latin typeface="Times New Roman" panose="02020603050405020304" pitchFamily="18" charset="0"/>
                <a:cs typeface="Times New Roman" panose="02020603050405020304" pitchFamily="18" charset="0"/>
              </a:rPr>
              <a:t>To overcome:</a:t>
            </a:r>
          </a:p>
          <a:p>
            <a:pPr algn="just"/>
            <a:r>
              <a:rPr lang="en-GB" sz="2800" dirty="0">
                <a:latin typeface="Times New Roman" panose="02020603050405020304" pitchFamily="18" charset="0"/>
                <a:cs typeface="Times New Roman" panose="02020603050405020304" pitchFamily="18" charset="0"/>
              </a:rPr>
              <a:t> Evaluate the content rather than the writing style and When writing style also is evaluated, it should be scored </a:t>
            </a:r>
            <a:r>
              <a:rPr lang="en-GB" sz="2800" dirty="0">
                <a:solidFill>
                  <a:srgbClr val="FF0000"/>
                </a:solidFill>
                <a:latin typeface="Times New Roman" panose="02020603050405020304" pitchFamily="18" charset="0"/>
                <a:cs typeface="Times New Roman" panose="02020603050405020304" pitchFamily="18" charset="0"/>
              </a:rPr>
              <a:t>separately.</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190A51ED-CBEB-47E5-AD6D-2F6DD372E42F}"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37343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GB" b="1" dirty="0">
                <a:solidFill>
                  <a:srgbClr val="FF0000"/>
                </a:solidFill>
              </a:rPr>
            </a:br>
            <a:r>
              <a:rPr lang="en-GB" b="1" dirty="0">
                <a:solidFill>
                  <a:srgbClr val="FF0000"/>
                </a:solidFill>
              </a:rPr>
              <a:t>6- Student Choice of Items</a:t>
            </a:r>
            <a:br>
              <a:rPr lang="en-GB"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304800" y="1600200"/>
            <a:ext cx="8458200" cy="4876800"/>
          </a:xfrm>
        </p:spPr>
        <p:txBody>
          <a:bodyPr>
            <a:noAutofit/>
          </a:bodyPr>
          <a:lstStyle/>
          <a:p>
            <a:pPr algn="just"/>
            <a:r>
              <a:rPr lang="en-GB" sz="2800" dirty="0">
                <a:latin typeface="Times New Roman" panose="02020603050405020304" pitchFamily="18" charset="0"/>
                <a:cs typeface="Times New Roman" panose="02020603050405020304" pitchFamily="18" charset="0"/>
              </a:rPr>
              <a:t>Some teachers allow students to </a:t>
            </a:r>
            <a:r>
              <a:rPr lang="en-GB" sz="2800" dirty="0">
                <a:solidFill>
                  <a:srgbClr val="C00000"/>
                </a:solidFill>
                <a:latin typeface="Times New Roman" panose="02020603050405020304" pitchFamily="18" charset="0"/>
                <a:cs typeface="Times New Roman" panose="02020603050405020304" pitchFamily="18" charset="0"/>
              </a:rPr>
              <a:t>choose a subset of essay</a:t>
            </a:r>
            <a:r>
              <a:rPr lang="en-GB" sz="2800" dirty="0">
                <a:latin typeface="Times New Roman" panose="02020603050405020304" pitchFamily="18" charset="0"/>
                <a:cs typeface="Times New Roman" panose="02020603050405020304" pitchFamily="18" charset="0"/>
              </a:rPr>
              <a:t> items because of limited time and to provide options for students.</a:t>
            </a:r>
          </a:p>
          <a:p>
            <a:pPr algn="just"/>
            <a:r>
              <a:rPr lang="en-GB" sz="2800" dirty="0">
                <a:latin typeface="Times New Roman" panose="02020603050405020304" pitchFamily="18" charset="0"/>
                <a:cs typeface="Times New Roman" panose="02020603050405020304" pitchFamily="18" charset="0"/>
              </a:rPr>
              <a:t>This way may affect </a:t>
            </a:r>
            <a:r>
              <a:rPr lang="en-GB" sz="2800" dirty="0">
                <a:solidFill>
                  <a:srgbClr val="C00000"/>
                </a:solidFill>
                <a:latin typeface="Times New Roman" panose="02020603050405020304" pitchFamily="18" charset="0"/>
                <a:cs typeface="Times New Roman" panose="02020603050405020304" pitchFamily="18" charset="0"/>
              </a:rPr>
              <a:t>measurement of validity.</a:t>
            </a:r>
          </a:p>
          <a:p>
            <a:pPr algn="just"/>
            <a:endParaRPr lang="en-GB" sz="2800" dirty="0">
              <a:latin typeface="Times New Roman" panose="02020603050405020304" pitchFamily="18" charset="0"/>
              <a:cs typeface="Times New Roman" panose="02020603050405020304" pitchFamily="18" charset="0"/>
            </a:endParaRPr>
          </a:p>
          <a:p>
            <a:pPr marL="0" indent="0" algn="just">
              <a:buNone/>
            </a:pPr>
            <a:r>
              <a:rPr lang="en-GB" sz="2800" b="1" dirty="0">
                <a:solidFill>
                  <a:srgbClr val="C00000"/>
                </a:solidFill>
                <a:latin typeface="Times New Roman" panose="02020603050405020304" pitchFamily="18" charset="0"/>
                <a:cs typeface="Times New Roman" panose="02020603050405020304" pitchFamily="18" charset="0"/>
              </a:rPr>
              <a:t>For example:</a:t>
            </a:r>
          </a:p>
          <a:p>
            <a:pPr algn="just"/>
            <a:r>
              <a:rPr lang="en-GB" sz="2800" dirty="0">
                <a:latin typeface="Times New Roman" panose="02020603050405020304" pitchFamily="18" charset="0"/>
                <a:cs typeface="Times New Roman" panose="02020603050405020304" pitchFamily="18" charset="0"/>
              </a:rPr>
              <a:t>The teacher may include four items on the care of extravasation and ask students to answer two of them.</a:t>
            </a:r>
            <a:endParaRPr lang="en-US" sz="2800"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EAE1D8EE-482A-4737-9BA0-8D68BC842DA0}"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24052829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olidFill>
                  <a:srgbClr val="FF0000"/>
                </a:solidFill>
              </a:rPr>
            </a:br>
            <a:r>
              <a:rPr lang="en-US" b="1" dirty="0">
                <a:solidFill>
                  <a:srgbClr val="FF0000"/>
                </a:solidFill>
              </a:rPr>
              <a:t>7- Rater Drift</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304800" y="1600200"/>
            <a:ext cx="8382000" cy="4876800"/>
          </a:xfrm>
        </p:spPr>
        <p:txBody>
          <a:bodyPr>
            <a:normAutofit fontScale="92500" lnSpcReduction="10000"/>
          </a:bodyPr>
          <a:lstStyle/>
          <a:p>
            <a:pPr algn="just"/>
            <a:r>
              <a:rPr lang="en-GB" sz="2800" dirty="0">
                <a:latin typeface="Times New Roman" panose="02020603050405020304" pitchFamily="18" charset="0"/>
                <a:cs typeface="Times New Roman" panose="02020603050405020304" pitchFamily="18" charset="0"/>
              </a:rPr>
              <a:t>Essay tests read </a:t>
            </a:r>
            <a:r>
              <a:rPr lang="en-GB" sz="2800" dirty="0">
                <a:solidFill>
                  <a:srgbClr val="C00000"/>
                </a:solidFill>
                <a:latin typeface="Times New Roman" panose="02020603050405020304" pitchFamily="18" charset="0"/>
                <a:cs typeface="Times New Roman" panose="02020603050405020304" pitchFamily="18" charset="0"/>
              </a:rPr>
              <a:t>early in a scoring </a:t>
            </a:r>
            <a:r>
              <a:rPr lang="en-GB" sz="2800" dirty="0">
                <a:latin typeface="Times New Roman" panose="02020603050405020304" pitchFamily="18" charset="0"/>
                <a:cs typeface="Times New Roman" panose="02020603050405020304" pitchFamily="18" charset="0"/>
              </a:rPr>
              <a:t>session may be scored </a:t>
            </a:r>
            <a:r>
              <a:rPr lang="en-GB" sz="2800" dirty="0">
                <a:solidFill>
                  <a:srgbClr val="C00000"/>
                </a:solidFill>
                <a:latin typeface="Times New Roman" panose="02020603050405020304" pitchFamily="18" charset="0"/>
                <a:cs typeface="Times New Roman" panose="02020603050405020304" pitchFamily="18" charset="0"/>
              </a:rPr>
              <a:t>higher than </a:t>
            </a:r>
            <a:r>
              <a:rPr lang="en-GB" sz="2800" dirty="0">
                <a:latin typeface="Times New Roman" panose="02020603050405020304" pitchFamily="18" charset="0"/>
                <a:cs typeface="Times New Roman" panose="02020603050405020304" pitchFamily="18" charset="0"/>
              </a:rPr>
              <a:t>those read </a:t>
            </a:r>
            <a:r>
              <a:rPr lang="en-GB" sz="2800" dirty="0">
                <a:solidFill>
                  <a:srgbClr val="C00000"/>
                </a:solidFill>
                <a:latin typeface="Times New Roman" panose="02020603050405020304" pitchFamily="18" charset="0"/>
                <a:cs typeface="Times New Roman" panose="02020603050405020304" pitchFamily="18" charset="0"/>
              </a:rPr>
              <a:t>near the end</a:t>
            </a:r>
            <a:r>
              <a:rPr lang="en-GB" sz="2800" dirty="0">
                <a:latin typeface="Times New Roman" panose="02020603050405020304" pitchFamily="18" charset="0"/>
                <a:cs typeface="Times New Roman" panose="02020603050405020304" pitchFamily="18" charset="0"/>
              </a:rPr>
              <a:t>.</a:t>
            </a:r>
          </a:p>
          <a:p>
            <a:pPr algn="just"/>
            <a:r>
              <a:rPr lang="en-GB" sz="2800" dirty="0">
                <a:latin typeface="Times New Roman" panose="02020603050405020304" pitchFamily="18" charset="0"/>
                <a:cs typeface="Times New Roman" panose="02020603050405020304" pitchFamily="18" charset="0"/>
              </a:rPr>
              <a:t>Teacher may gradually stray from the scoring criteria because of fatigue and time constraints.</a:t>
            </a:r>
          </a:p>
          <a:p>
            <a:pPr algn="just"/>
            <a:r>
              <a:rPr lang="en-GB" sz="2800" dirty="0">
                <a:latin typeface="Times New Roman" panose="02020603050405020304" pitchFamily="18" charset="0"/>
                <a:cs typeface="Times New Roman" panose="02020603050405020304" pitchFamily="18" charset="0"/>
              </a:rPr>
              <a:t>Over time the teacher may </a:t>
            </a:r>
            <a:r>
              <a:rPr lang="en-GB" sz="2800" dirty="0">
                <a:solidFill>
                  <a:srgbClr val="C00000"/>
                </a:solidFill>
                <a:latin typeface="Times New Roman" panose="02020603050405020304" pitchFamily="18" charset="0"/>
                <a:cs typeface="Times New Roman" panose="02020603050405020304" pitchFamily="18" charset="0"/>
              </a:rPr>
              <a:t>not pay attention </a:t>
            </a:r>
            <a:r>
              <a:rPr lang="en-GB" sz="2800" dirty="0">
                <a:latin typeface="Times New Roman" panose="02020603050405020304" pitchFamily="18" charset="0"/>
                <a:cs typeface="Times New Roman" panose="02020603050405020304" pitchFamily="18" charset="0"/>
              </a:rPr>
              <a:t>to the specific criteria or may apply them differently to each response. </a:t>
            </a:r>
          </a:p>
          <a:p>
            <a:pPr marL="0" indent="0" algn="just">
              <a:buNone/>
            </a:pPr>
            <a:endParaRPr lang="en-GB" sz="2800" dirty="0">
              <a:latin typeface="Times New Roman" panose="02020603050405020304" pitchFamily="18" charset="0"/>
              <a:cs typeface="Times New Roman" panose="02020603050405020304" pitchFamily="18" charset="0"/>
            </a:endParaRPr>
          </a:p>
          <a:p>
            <a:pPr marL="0" indent="0" algn="just">
              <a:buNone/>
            </a:pPr>
            <a:r>
              <a:rPr lang="en-GB" sz="2800" b="1" dirty="0">
                <a:solidFill>
                  <a:srgbClr val="C00000"/>
                </a:solidFill>
                <a:latin typeface="Times New Roman" panose="02020603050405020304" pitchFamily="18" charset="0"/>
                <a:cs typeface="Times New Roman" panose="02020603050405020304" pitchFamily="18" charset="0"/>
              </a:rPr>
              <a:t>To overcome</a:t>
            </a:r>
          </a:p>
          <a:p>
            <a:pPr algn="just"/>
            <a:r>
              <a:rPr lang="en-GB" sz="2800" dirty="0">
                <a:latin typeface="Times New Roman" panose="02020603050405020304" pitchFamily="18" charset="0"/>
                <a:cs typeface="Times New Roman" panose="02020603050405020304" pitchFamily="18" charset="0"/>
              </a:rPr>
              <a:t>Check that the </a:t>
            </a:r>
            <a:r>
              <a:rPr lang="en-GB" sz="2800" dirty="0">
                <a:solidFill>
                  <a:srgbClr val="C00000"/>
                </a:solidFill>
                <a:latin typeface="Times New Roman" panose="02020603050405020304" pitchFamily="18" charset="0"/>
                <a:cs typeface="Times New Roman" panose="02020603050405020304" pitchFamily="18" charset="0"/>
              </a:rPr>
              <a:t>standards criteria </a:t>
            </a:r>
            <a:r>
              <a:rPr lang="en-GB" sz="2800" dirty="0">
                <a:latin typeface="Times New Roman" panose="02020603050405020304" pitchFamily="18" charset="0"/>
                <a:cs typeface="Times New Roman" panose="02020603050405020304" pitchFamily="18" charset="0"/>
              </a:rPr>
              <a:t>for grading is applied for each student.</a:t>
            </a:r>
          </a:p>
          <a:p>
            <a:pPr algn="just"/>
            <a:r>
              <a:rPr lang="en-GB" sz="2800" dirty="0">
                <a:latin typeface="Times New Roman" panose="02020603050405020304" pitchFamily="18" charset="0"/>
                <a:cs typeface="Times New Roman" panose="02020603050405020304" pitchFamily="18" charset="0"/>
              </a:rPr>
              <a:t>Teachers should read each response </a:t>
            </a:r>
            <a:r>
              <a:rPr lang="en-GB" sz="2800" dirty="0">
                <a:solidFill>
                  <a:srgbClr val="C00000"/>
                </a:solidFill>
                <a:latin typeface="Times New Roman" panose="02020603050405020304" pitchFamily="18" charset="0"/>
                <a:cs typeface="Times New Roman" panose="02020603050405020304" pitchFamily="18" charset="0"/>
              </a:rPr>
              <a:t>twice</a:t>
            </a:r>
            <a:r>
              <a:rPr lang="en-GB" sz="2800" dirty="0">
                <a:latin typeface="Times New Roman" panose="02020603050405020304" pitchFamily="18" charset="0"/>
                <a:cs typeface="Times New Roman" panose="02020603050405020304" pitchFamily="18" charset="0"/>
              </a:rPr>
              <a:t> before computing a score.</a:t>
            </a:r>
            <a:endParaRPr lang="en-US" sz="2800"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9EA8072F-8EFC-47DA-B416-9A8C50C50F40}"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33239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olidFill>
                  <a:srgbClr val="FF0000"/>
                </a:solidFill>
              </a:rPr>
            </a:br>
            <a:r>
              <a:rPr lang="en-US" b="1" dirty="0">
                <a:solidFill>
                  <a:srgbClr val="FF0000"/>
                </a:solidFill>
              </a:rPr>
              <a:t>8- Time</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algn="just"/>
            <a:r>
              <a:rPr lang="en-GB" sz="3200" dirty="0">
                <a:latin typeface="Times New Roman" panose="02020603050405020304" pitchFamily="18" charset="0"/>
                <a:cs typeface="Times New Roman" panose="02020603050405020304" pitchFamily="18" charset="0"/>
              </a:rPr>
              <a:t>It requires time for </a:t>
            </a:r>
            <a:r>
              <a:rPr lang="en-GB" sz="3200" dirty="0">
                <a:solidFill>
                  <a:srgbClr val="C00000"/>
                </a:solidFill>
                <a:latin typeface="Times New Roman" panose="02020603050405020304" pitchFamily="18" charset="0"/>
                <a:cs typeface="Times New Roman" panose="02020603050405020304" pitchFamily="18" charset="0"/>
              </a:rPr>
              <a:t>conducting and checking</a:t>
            </a:r>
            <a:r>
              <a:rPr lang="en-GB" sz="3200" dirty="0">
                <a:latin typeface="Times New Roman" panose="02020603050405020304" pitchFamily="18" charset="0"/>
                <a:cs typeface="Times New Roman" panose="02020603050405020304" pitchFamily="18" charset="0"/>
              </a:rPr>
              <a:t> essay questions, so it is </a:t>
            </a:r>
            <a:r>
              <a:rPr lang="en-GB" sz="3200" dirty="0">
                <a:solidFill>
                  <a:srgbClr val="C00000"/>
                </a:solidFill>
                <a:latin typeface="Times New Roman" panose="02020603050405020304" pitchFamily="18" charset="0"/>
                <a:cs typeface="Times New Roman" panose="02020603050405020304" pitchFamily="18" charset="0"/>
              </a:rPr>
              <a:t>time consuming </a:t>
            </a:r>
            <a:r>
              <a:rPr lang="en-GB" sz="3200" dirty="0">
                <a:latin typeface="Times New Roman" panose="02020603050405020304" pitchFamily="18" charset="0"/>
                <a:cs typeface="Times New Roman" panose="02020603050405020304" pitchFamily="18" charset="0"/>
              </a:rPr>
              <a:t>for teachers and students. </a:t>
            </a:r>
          </a:p>
          <a:p>
            <a:pPr algn="just"/>
            <a:endParaRPr lang="en-GB" sz="3200" dirty="0">
              <a:latin typeface="Times New Roman" panose="02020603050405020304" pitchFamily="18" charset="0"/>
              <a:cs typeface="Times New Roman" panose="02020603050405020304" pitchFamily="18" charset="0"/>
            </a:endParaRPr>
          </a:p>
          <a:p>
            <a:pPr marL="0" indent="0" algn="just">
              <a:buNone/>
            </a:pPr>
            <a:r>
              <a:rPr lang="en-GB" sz="3200" b="1" dirty="0">
                <a:solidFill>
                  <a:srgbClr val="C00000"/>
                </a:solidFill>
                <a:latin typeface="Times New Roman" panose="02020603050405020304" pitchFamily="18" charset="0"/>
                <a:cs typeface="Times New Roman" panose="02020603050405020304" pitchFamily="18" charset="0"/>
              </a:rPr>
              <a:t>To overcome:</a:t>
            </a:r>
          </a:p>
          <a:p>
            <a:pPr algn="just"/>
            <a:r>
              <a:rPr lang="en-GB" sz="3200" dirty="0">
                <a:latin typeface="Times New Roman" panose="02020603050405020304" pitchFamily="18" charset="0"/>
                <a:cs typeface="Times New Roman" panose="02020603050405020304" pitchFamily="18" charset="0"/>
              </a:rPr>
              <a:t>The teacher should </a:t>
            </a:r>
            <a:r>
              <a:rPr lang="en-GB" sz="3200" dirty="0">
                <a:solidFill>
                  <a:srgbClr val="C00000"/>
                </a:solidFill>
                <a:latin typeface="Times New Roman" panose="02020603050405020304" pitchFamily="18" charset="0"/>
                <a:cs typeface="Times New Roman" panose="02020603050405020304" pitchFamily="18" charset="0"/>
              </a:rPr>
              <a:t>estimate</a:t>
            </a:r>
            <a:r>
              <a:rPr lang="en-GB" sz="3200" dirty="0">
                <a:latin typeface="Times New Roman" panose="02020603050405020304" pitchFamily="18" charset="0"/>
                <a:cs typeface="Times New Roman" panose="02020603050405020304" pitchFamily="18" charset="0"/>
              </a:rPr>
              <a:t> how long it will take to answer each question.</a:t>
            </a:r>
          </a:p>
          <a:p>
            <a:pPr algn="just"/>
            <a:r>
              <a:rPr lang="en-GB" sz="3200" dirty="0">
                <a:latin typeface="Times New Roman" panose="02020603050405020304" pitchFamily="18" charset="0"/>
                <a:cs typeface="Times New Roman" panose="02020603050405020304" pitchFamily="18" charset="0"/>
              </a:rPr>
              <a:t>Students should be </a:t>
            </a:r>
            <a:r>
              <a:rPr lang="en-GB" sz="3200" dirty="0">
                <a:solidFill>
                  <a:srgbClr val="C00000"/>
                </a:solidFill>
                <a:latin typeface="Times New Roman" panose="02020603050405020304" pitchFamily="18" charset="0"/>
                <a:cs typeface="Times New Roman" panose="02020603050405020304" pitchFamily="18" charset="0"/>
              </a:rPr>
              <a:t>told approximately </a:t>
            </a:r>
            <a:r>
              <a:rPr lang="en-GB" sz="3200" dirty="0">
                <a:latin typeface="Times New Roman" panose="02020603050405020304" pitchFamily="18" charset="0"/>
                <a:cs typeface="Times New Roman" panose="02020603050405020304" pitchFamily="18" charset="0"/>
              </a:rPr>
              <a:t>how long to spend on each question to pace themselves.</a:t>
            </a:r>
          </a:p>
          <a:p>
            <a:endParaRPr lang="en-US" dirty="0"/>
          </a:p>
        </p:txBody>
      </p:sp>
      <p:sp>
        <p:nvSpPr>
          <p:cNvPr id="6" name="Date Placeholder 5"/>
          <p:cNvSpPr>
            <a:spLocks noGrp="1"/>
          </p:cNvSpPr>
          <p:nvPr>
            <p:ph type="dt" sz="half" idx="10"/>
          </p:nvPr>
        </p:nvSpPr>
        <p:spPr/>
        <p:txBody>
          <a:bodyPr/>
          <a:lstStyle/>
          <a:p>
            <a:fld id="{2F09E36C-143B-4DE5-8F9F-439FCAF2FDD2}"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202538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27CAAA-971B-413F-B59A-A7A2B9654939}"/>
              </a:ext>
            </a:extLst>
          </p:cNvPr>
          <p:cNvSpPr txBox="1"/>
          <p:nvPr/>
        </p:nvSpPr>
        <p:spPr>
          <a:xfrm>
            <a:off x="297858" y="5334000"/>
            <a:ext cx="8153039" cy="1384995"/>
          </a:xfrm>
          <a:prstGeom prst="rect">
            <a:avLst/>
          </a:prstGeom>
          <a:noFill/>
        </p:spPr>
        <p:txBody>
          <a:bodyPr wrap="square">
            <a:spAutoFit/>
          </a:bodyPr>
          <a:lstStyle/>
          <a:p>
            <a:pPr marL="737870" marR="0">
              <a:spcBef>
                <a:spcPts val="5"/>
              </a:spcBef>
              <a:spcAft>
                <a:spcPts val="0"/>
              </a:spcAft>
            </a:pPr>
            <a:endParaRPr lang="en-US" dirty="0">
              <a:latin typeface="Times New Roman" panose="02020603050405020304" pitchFamily="18" charset="0"/>
              <a:ea typeface="Times New Roman" panose="02020603050405020304" pitchFamily="18" charset="0"/>
            </a:endParaRPr>
          </a:p>
          <a:p>
            <a:pPr marL="737870" marR="0">
              <a:spcBef>
                <a:spcPts val="5"/>
              </a:spcBef>
              <a:spcAft>
                <a:spcPts val="0"/>
              </a:spcAft>
            </a:pPr>
            <a:endParaRPr lang="en-US" sz="1800" dirty="0">
              <a:effectLst/>
              <a:latin typeface="Times New Roman" panose="02020603050405020304" pitchFamily="18" charset="0"/>
              <a:ea typeface="Times New Roman" panose="02020603050405020304" pitchFamily="18" charset="0"/>
            </a:endParaRPr>
          </a:p>
          <a:p>
            <a:pPr marL="737870" marR="0">
              <a:spcBef>
                <a:spcPts val="5"/>
              </a:spcBef>
              <a:spcAft>
                <a:spcPts val="0"/>
              </a:spcAft>
            </a:pPr>
            <a:r>
              <a:rPr lang="en-US" sz="2400" dirty="0">
                <a:effectLst/>
                <a:latin typeface="Times New Roman" panose="02020603050405020304" pitchFamily="18" charset="0"/>
                <a:ea typeface="Times New Roman" panose="02020603050405020304" pitchFamily="18" charset="0"/>
              </a:rPr>
              <a:t>Figure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1:</a:t>
            </a:r>
            <a:r>
              <a:rPr lang="en-US" sz="2400" spc="-2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Types</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of</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exam</a:t>
            </a:r>
            <a:r>
              <a:rPr lang="en-US" sz="2400" spc="-2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questions</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and</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Bloom’s</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taxonomy</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Notar</a:t>
            </a:r>
            <a:r>
              <a:rPr lang="en-US" sz="2400" dirty="0">
                <a:effectLst/>
                <a:latin typeface="Times New Roman" panose="02020603050405020304" pitchFamily="18" charset="0"/>
                <a:ea typeface="Times New Roman" panose="02020603050405020304" pitchFamily="18" charset="0"/>
              </a:rPr>
              <a:t>, Beard, &amp;</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Akpan, 2018</a:t>
            </a:r>
            <a:r>
              <a:rPr lang="en-US" sz="1800" dirty="0">
                <a:effectLst/>
                <a:latin typeface="Times New Roman" panose="02020603050405020304" pitchFamily="18" charset="0"/>
                <a:ea typeface="Times New Roman" panose="02020603050405020304" pitchFamily="18" charset="0"/>
              </a:rPr>
              <a:t>).</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C6AD2DA0-BFFE-46C0-931B-4125A88936F7}"/>
                  </a:ext>
                </a:extLst>
              </p14:cNvPr>
              <p14:cNvContentPartPr/>
              <p14:nvPr/>
            </p14:nvContentPartPr>
            <p14:xfrm>
              <a:off x="-79404" y="3612236"/>
              <a:ext cx="360" cy="360"/>
            </p14:xfrm>
          </p:contentPart>
        </mc:Choice>
        <mc:Fallback xmlns="">
          <p:pic>
            <p:nvPicPr>
              <p:cNvPr id="7" name="Ink 6">
                <a:extLst>
                  <a:ext uri="{FF2B5EF4-FFF2-40B4-BE49-F238E27FC236}">
                    <a16:creationId xmlns:a16="http://schemas.microsoft.com/office/drawing/2014/main" id="{C6AD2DA0-BFFE-46C0-931B-4125A88936F7}"/>
                  </a:ext>
                </a:extLst>
              </p:cNvPr>
              <p:cNvPicPr/>
              <p:nvPr/>
            </p:nvPicPr>
            <p:blipFill>
              <a:blip r:embed="rId4"/>
              <a:stretch>
                <a:fillRect/>
              </a:stretch>
            </p:blipFill>
            <p:spPr>
              <a:xfrm>
                <a:off x="-88404" y="36032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5E2810D1-717E-48FB-ABF1-A02068AEC1FE}"/>
                  </a:ext>
                </a:extLst>
              </p14:cNvPr>
              <p14:cNvContentPartPr/>
              <p14:nvPr/>
            </p14:nvContentPartPr>
            <p14:xfrm>
              <a:off x="-316284" y="2618636"/>
              <a:ext cx="360" cy="360"/>
            </p14:xfrm>
          </p:contentPart>
        </mc:Choice>
        <mc:Fallback xmlns="">
          <p:pic>
            <p:nvPicPr>
              <p:cNvPr id="8" name="Ink 7">
                <a:extLst>
                  <a:ext uri="{FF2B5EF4-FFF2-40B4-BE49-F238E27FC236}">
                    <a16:creationId xmlns:a16="http://schemas.microsoft.com/office/drawing/2014/main" id="{5E2810D1-717E-48FB-ABF1-A02068AEC1FE}"/>
                  </a:ext>
                </a:extLst>
              </p:cNvPr>
              <p:cNvPicPr/>
              <p:nvPr/>
            </p:nvPicPr>
            <p:blipFill>
              <a:blip r:embed="rId4"/>
              <a:stretch>
                <a:fillRect/>
              </a:stretch>
            </p:blipFill>
            <p:spPr>
              <a:xfrm>
                <a:off x="-325284" y="26099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82F1FA49-ECC9-4D19-A078-4780B4887439}"/>
                  </a:ext>
                </a:extLst>
              </p14:cNvPr>
              <p14:cNvContentPartPr/>
              <p14:nvPr/>
            </p14:nvContentPartPr>
            <p14:xfrm>
              <a:off x="-1935968" y="1080430"/>
              <a:ext cx="360" cy="360"/>
            </p14:xfrm>
          </p:contentPart>
        </mc:Choice>
        <mc:Fallback xmlns="">
          <p:pic>
            <p:nvPicPr>
              <p:cNvPr id="10" name="Ink 9">
                <a:extLst>
                  <a:ext uri="{FF2B5EF4-FFF2-40B4-BE49-F238E27FC236}">
                    <a16:creationId xmlns:a16="http://schemas.microsoft.com/office/drawing/2014/main" id="{82F1FA49-ECC9-4D19-A078-4780B4887439}"/>
                  </a:ext>
                </a:extLst>
              </p:cNvPr>
              <p:cNvPicPr/>
              <p:nvPr/>
            </p:nvPicPr>
            <p:blipFill>
              <a:blip r:embed="rId7"/>
              <a:stretch>
                <a:fillRect/>
              </a:stretch>
            </p:blipFill>
            <p:spPr>
              <a:xfrm>
                <a:off x="-1953968" y="10624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2AA2CAC7-F241-4C26-AFDE-EDEE361B1931}"/>
                  </a:ext>
                </a:extLst>
              </p14:cNvPr>
              <p14:cNvContentPartPr/>
              <p14:nvPr/>
            </p14:nvContentPartPr>
            <p14:xfrm>
              <a:off x="-1876928" y="1080430"/>
              <a:ext cx="360" cy="360"/>
            </p14:xfrm>
          </p:contentPart>
        </mc:Choice>
        <mc:Fallback xmlns="">
          <p:pic>
            <p:nvPicPr>
              <p:cNvPr id="11" name="Ink 10">
                <a:extLst>
                  <a:ext uri="{FF2B5EF4-FFF2-40B4-BE49-F238E27FC236}">
                    <a16:creationId xmlns:a16="http://schemas.microsoft.com/office/drawing/2014/main" id="{2AA2CAC7-F241-4C26-AFDE-EDEE361B1931}"/>
                  </a:ext>
                </a:extLst>
              </p:cNvPr>
              <p:cNvPicPr/>
              <p:nvPr/>
            </p:nvPicPr>
            <p:blipFill>
              <a:blip r:embed="rId7"/>
              <a:stretch>
                <a:fillRect/>
              </a:stretch>
            </p:blipFill>
            <p:spPr>
              <a:xfrm>
                <a:off x="-1894568" y="10624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7C049DFB-3808-4435-AC8B-97EB45EEAE40}"/>
                  </a:ext>
                </a:extLst>
              </p14:cNvPr>
              <p14:cNvContentPartPr/>
              <p14:nvPr/>
            </p14:nvContentPartPr>
            <p14:xfrm>
              <a:off x="-1473008" y="1946950"/>
              <a:ext cx="360" cy="360"/>
            </p14:xfrm>
          </p:contentPart>
        </mc:Choice>
        <mc:Fallback xmlns="">
          <p:pic>
            <p:nvPicPr>
              <p:cNvPr id="12" name="Ink 11">
                <a:extLst>
                  <a:ext uri="{FF2B5EF4-FFF2-40B4-BE49-F238E27FC236}">
                    <a16:creationId xmlns:a16="http://schemas.microsoft.com/office/drawing/2014/main" id="{7C049DFB-3808-4435-AC8B-97EB45EEAE40}"/>
                  </a:ext>
                </a:extLst>
              </p:cNvPr>
              <p:cNvPicPr/>
              <p:nvPr/>
            </p:nvPicPr>
            <p:blipFill>
              <a:blip r:embed="rId10"/>
              <a:stretch>
                <a:fillRect/>
              </a:stretch>
            </p:blipFill>
            <p:spPr>
              <a:xfrm>
                <a:off x="-1526648" y="1839310"/>
                <a:ext cx="108000" cy="216000"/>
              </a:xfrm>
              <a:prstGeom prst="rect">
                <a:avLst/>
              </a:prstGeom>
            </p:spPr>
          </p:pic>
        </mc:Fallback>
      </mc:AlternateContent>
      <p:sp>
        <p:nvSpPr>
          <p:cNvPr id="3" name="Title 2"/>
          <p:cNvSpPr>
            <a:spLocks noGrp="1"/>
          </p:cNvSpPr>
          <p:nvPr>
            <p:ph type="title"/>
          </p:nvPr>
        </p:nvSpPr>
        <p:spPr/>
        <p:txBody>
          <a:bodyPr>
            <a:normAutofit fontScale="90000"/>
          </a:bodyPr>
          <a:lstStyle/>
          <a:p>
            <a:br>
              <a:rPr lang="en-US" b="1" dirty="0"/>
            </a:br>
            <a:r>
              <a:rPr lang="en-US" b="1" dirty="0"/>
              <a:t>Introduction con., </a:t>
            </a:r>
            <a:br>
              <a:rPr lang="en-US" b="1" dirty="0"/>
            </a:br>
            <a:endParaRPr lang="ar-EG" dirty="0"/>
          </a:p>
        </p:txBody>
      </p:sp>
      <p:pic>
        <p:nvPicPr>
          <p:cNvPr id="13" name="image1.png">
            <a:extLst>
              <a:ext uri="{FF2B5EF4-FFF2-40B4-BE49-F238E27FC236}">
                <a16:creationId xmlns:a16="http://schemas.microsoft.com/office/drawing/2014/main" id="{EEC7F83E-1AAA-4572-9A4C-E8A14CC2A9BB}"/>
              </a:ext>
            </a:extLst>
          </p:cNvPr>
          <p:cNvPicPr>
            <a:picLocks noChangeAspect="1"/>
          </p:cNvPicPr>
          <p:nvPr/>
        </p:nvPicPr>
        <p:blipFill>
          <a:blip r:embed="rId11" cstate="print"/>
          <a:stretch>
            <a:fillRect/>
          </a:stretch>
        </p:blipFill>
        <p:spPr>
          <a:xfrm>
            <a:off x="282024" y="1295400"/>
            <a:ext cx="84582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Date Placeholder 1"/>
          <p:cNvSpPr>
            <a:spLocks noGrp="1"/>
          </p:cNvSpPr>
          <p:nvPr>
            <p:ph type="dt" sz="half" idx="10"/>
          </p:nvPr>
        </p:nvSpPr>
        <p:spPr/>
        <p:txBody>
          <a:bodyPr/>
          <a:lstStyle/>
          <a:p>
            <a:fld id="{D1DA5833-955D-4445-9EE5-F8AB98F556A6}" type="datetime1">
              <a:rPr lang="en-US" smtClean="0"/>
              <a:t>3/13/2025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8791371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b="1" dirty="0"/>
            </a:br>
            <a:r>
              <a:rPr lang="en-US" b="1" dirty="0"/>
              <a:t>Types of essay question: </a:t>
            </a:r>
            <a:br>
              <a:rPr lang="en-US" b="1" dirty="0"/>
            </a:br>
            <a:endParaRPr lang="en-US" b="1" dirty="0"/>
          </a:p>
        </p:txBody>
      </p:sp>
      <p:sp>
        <p:nvSpPr>
          <p:cNvPr id="3" name="Content Placeholder 2"/>
          <p:cNvSpPr>
            <a:spLocks noGrp="1"/>
          </p:cNvSpPr>
          <p:nvPr>
            <p:ph idx="1"/>
          </p:nvPr>
        </p:nvSpPr>
        <p:spPr/>
        <p:txBody>
          <a:bodyPr>
            <a:normAutofit/>
          </a:bodyPr>
          <a:lstStyle/>
          <a:p>
            <a:pPr marL="0" indent="0" algn="just">
              <a:buNone/>
            </a:pPr>
            <a:r>
              <a:rPr lang="en-GB" sz="3200" b="1" dirty="0">
                <a:solidFill>
                  <a:srgbClr val="C00000"/>
                </a:solidFill>
                <a:latin typeface="Times New Roman" panose="02020603050405020304" pitchFamily="18" charset="0"/>
                <a:cs typeface="Times New Roman" panose="02020603050405020304" pitchFamily="18" charset="0"/>
              </a:rPr>
              <a:t>1- Restricted-Response Essay Items</a:t>
            </a:r>
          </a:p>
          <a:p>
            <a:pPr algn="just"/>
            <a:r>
              <a:rPr lang="en-GB" sz="3200" dirty="0">
                <a:latin typeface="Times New Roman" panose="02020603050405020304" pitchFamily="18" charset="0"/>
                <a:cs typeface="Times New Roman" panose="02020603050405020304" pitchFamily="18" charset="0"/>
              </a:rPr>
              <a:t>The teacher </a:t>
            </a:r>
            <a:r>
              <a:rPr lang="en-GB" sz="3200" dirty="0">
                <a:solidFill>
                  <a:srgbClr val="C00000"/>
                </a:solidFill>
                <a:latin typeface="Times New Roman" panose="02020603050405020304" pitchFamily="18" charset="0"/>
                <a:cs typeface="Times New Roman" panose="02020603050405020304" pitchFamily="18" charset="0"/>
              </a:rPr>
              <a:t>limits</a:t>
            </a:r>
            <a:r>
              <a:rPr lang="en-GB" sz="3200" dirty="0">
                <a:latin typeface="Times New Roman" panose="02020603050405020304" pitchFamily="18" charset="0"/>
                <a:cs typeface="Times New Roman" panose="02020603050405020304" pitchFamily="18" charset="0"/>
              </a:rPr>
              <a:t> the student’s </a:t>
            </a:r>
            <a:r>
              <a:rPr lang="en-GB" sz="3200" dirty="0">
                <a:solidFill>
                  <a:srgbClr val="C00000"/>
                </a:solidFill>
                <a:latin typeface="Times New Roman" panose="02020603050405020304" pitchFamily="18" charset="0"/>
                <a:cs typeface="Times New Roman" panose="02020603050405020304" pitchFamily="18" charset="0"/>
              </a:rPr>
              <a:t>answer </a:t>
            </a:r>
            <a:r>
              <a:rPr lang="en-GB" sz="3200" dirty="0">
                <a:latin typeface="Times New Roman" panose="02020603050405020304" pitchFamily="18" charset="0"/>
                <a:cs typeface="Times New Roman" panose="02020603050405020304" pitchFamily="18" charset="0"/>
              </a:rPr>
              <a:t>by indicating the content to be discussed. </a:t>
            </a:r>
          </a:p>
          <a:p>
            <a:pPr algn="just"/>
            <a:r>
              <a:rPr lang="en-GB" sz="3200" dirty="0">
                <a:latin typeface="Times New Roman" panose="02020603050405020304" pitchFamily="18" charset="0"/>
                <a:cs typeface="Times New Roman" panose="02020603050405020304" pitchFamily="18" charset="0"/>
              </a:rPr>
              <a:t>The directions to the item might limit the response to </a:t>
            </a:r>
            <a:r>
              <a:rPr lang="en-GB" sz="3200" dirty="0">
                <a:solidFill>
                  <a:srgbClr val="C00000"/>
                </a:solidFill>
                <a:latin typeface="Times New Roman" panose="02020603050405020304" pitchFamily="18" charset="0"/>
                <a:cs typeface="Times New Roman" panose="02020603050405020304" pitchFamily="18" charset="0"/>
              </a:rPr>
              <a:t>one paragraph or page</a:t>
            </a:r>
            <a:r>
              <a:rPr lang="en-GB" sz="3200" dirty="0">
                <a:latin typeface="Times New Roman" panose="02020603050405020304" pitchFamily="18" charset="0"/>
                <a:cs typeface="Times New Roman" panose="02020603050405020304" pitchFamily="18" charset="0"/>
              </a:rPr>
              <a:t>. </a:t>
            </a:r>
          </a:p>
          <a:p>
            <a:pPr algn="just"/>
            <a:r>
              <a:rPr lang="en-GB" sz="3200" dirty="0">
                <a:latin typeface="Times New Roman" panose="02020603050405020304" pitchFamily="18" charset="0"/>
                <a:cs typeface="Times New Roman" panose="02020603050405020304" pitchFamily="18" charset="0"/>
              </a:rPr>
              <a:t> With this type of essay item, the way in which the student responds is </a:t>
            </a:r>
            <a:r>
              <a:rPr lang="en-GB" sz="3200" dirty="0">
                <a:solidFill>
                  <a:srgbClr val="C00000"/>
                </a:solidFill>
                <a:latin typeface="Times New Roman" panose="02020603050405020304" pitchFamily="18" charset="0"/>
                <a:cs typeface="Times New Roman" panose="02020603050405020304" pitchFamily="18" charset="0"/>
              </a:rPr>
              <a:t>structured by the teacher.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33400"/>
            <a:ext cx="21431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FD4D3DA4-B4B4-4F31-ADF7-F269A8F02159}"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1813189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Example </a:t>
            </a:r>
          </a:p>
        </p:txBody>
      </p:sp>
      <p:sp>
        <p:nvSpPr>
          <p:cNvPr id="3" name="Content Placeholder 2"/>
          <p:cNvSpPr>
            <a:spLocks noGrp="1"/>
          </p:cNvSpPr>
          <p:nvPr>
            <p:ph idx="1"/>
          </p:nvPr>
        </p:nvSpPr>
        <p:spPr>
          <a:xfrm>
            <a:off x="457200" y="1524000"/>
            <a:ext cx="8229600" cy="4953000"/>
          </a:xfrm>
        </p:spPr>
        <p:txBody>
          <a:bodyPr>
            <a:normAutofit/>
          </a:bodyPr>
          <a:lstStyle/>
          <a:p>
            <a:pPr marL="0" indent="0">
              <a:buNone/>
            </a:pPr>
            <a:endParaRPr lang="ar-EG" sz="3200" dirty="0"/>
          </a:p>
          <a:p>
            <a:pPr algn="just"/>
            <a:r>
              <a:rPr lang="en-GB" sz="3200" dirty="0">
                <a:latin typeface="Times New Roman" panose="02020603050405020304" pitchFamily="18" charset="0"/>
                <a:cs typeface="Times New Roman" panose="02020603050405020304" pitchFamily="18" charset="0"/>
              </a:rPr>
              <a:t>Describe three key factors that contribute to climate change and explain their impacts on the environment. limit your discussion to one page. </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57200"/>
            <a:ext cx="21463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27956FA7-1A25-44AB-8D71-4C17ED48516D}"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9828301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olidFill>
                  <a:srgbClr val="C00000"/>
                </a:solidFill>
              </a:rPr>
            </a:br>
            <a:r>
              <a:rPr lang="en-US" b="1" dirty="0">
                <a:solidFill>
                  <a:srgbClr val="C00000"/>
                </a:solidFill>
              </a:rPr>
              <a:t>2- Extended-Response Essay Items </a:t>
            </a:r>
            <a:br>
              <a:rPr lang="en-US" b="1" dirty="0">
                <a:solidFill>
                  <a:srgbClr val="C00000"/>
                </a:solidFill>
              </a:rPr>
            </a:br>
            <a:endParaRPr lang="en-US" b="1" dirty="0">
              <a:solidFill>
                <a:srgbClr val="C00000"/>
              </a:solidFill>
            </a:endParaRPr>
          </a:p>
        </p:txBody>
      </p:sp>
      <p:sp>
        <p:nvSpPr>
          <p:cNvPr id="3" name="Content Placeholder 2"/>
          <p:cNvSpPr>
            <a:spLocks noGrp="1"/>
          </p:cNvSpPr>
          <p:nvPr>
            <p:ph idx="1"/>
          </p:nvPr>
        </p:nvSpPr>
        <p:spPr/>
        <p:txBody>
          <a:bodyPr>
            <a:normAutofit/>
          </a:bodyPr>
          <a:lstStyle/>
          <a:p>
            <a:pPr algn="just"/>
            <a:r>
              <a:rPr lang="en-GB" sz="3200" dirty="0">
                <a:solidFill>
                  <a:srgbClr val="C00000"/>
                </a:solidFill>
                <a:latin typeface="Times New Roman" panose="02020603050405020304" pitchFamily="18" charset="0"/>
                <a:cs typeface="Times New Roman" panose="02020603050405020304" pitchFamily="18" charset="0"/>
              </a:rPr>
              <a:t>less restrictive </a:t>
            </a:r>
            <a:r>
              <a:rPr lang="en-GB" sz="3200" dirty="0">
                <a:latin typeface="Times New Roman" panose="02020603050405020304" pitchFamily="18" charset="0"/>
                <a:cs typeface="Times New Roman" panose="02020603050405020304" pitchFamily="18" charset="0"/>
              </a:rPr>
              <a:t>and provide an opportunity for students to decide how to respond. </a:t>
            </a:r>
          </a:p>
          <a:p>
            <a:pPr algn="just"/>
            <a:r>
              <a:rPr lang="en-GB" sz="3200" dirty="0">
                <a:latin typeface="Times New Roman" panose="02020603050405020304" pitchFamily="18" charset="0"/>
                <a:cs typeface="Times New Roman" panose="02020603050405020304" pitchFamily="18" charset="0"/>
              </a:rPr>
              <a:t>The teacher may assess students’ ability to develop </a:t>
            </a:r>
            <a:r>
              <a:rPr lang="en-GB" sz="3200" dirty="0">
                <a:solidFill>
                  <a:srgbClr val="C00000"/>
                </a:solidFill>
                <a:latin typeface="Times New Roman" panose="02020603050405020304" pitchFamily="18" charset="0"/>
                <a:cs typeface="Times New Roman" panose="02020603050405020304" pitchFamily="18" charset="0"/>
              </a:rPr>
              <a:t>their own ideas</a:t>
            </a:r>
            <a:r>
              <a:rPr lang="en-GB" sz="3200" dirty="0">
                <a:latin typeface="Times New Roman" panose="02020603050405020304" pitchFamily="18" charset="0"/>
                <a:cs typeface="Times New Roman" panose="02020603050405020304" pitchFamily="18" charset="0"/>
              </a:rPr>
              <a:t>. </a:t>
            </a:r>
          </a:p>
          <a:p>
            <a:pPr algn="just"/>
            <a:r>
              <a:rPr lang="en-GB" sz="3200" dirty="0">
                <a:latin typeface="Times New Roman" panose="02020603050405020304" pitchFamily="18" charset="0"/>
                <a:cs typeface="Times New Roman" panose="02020603050405020304" pitchFamily="18" charset="0"/>
              </a:rPr>
              <a:t>Allow the teacher to assess </a:t>
            </a:r>
            <a:r>
              <a:rPr lang="en-GB" sz="3200" dirty="0">
                <a:solidFill>
                  <a:srgbClr val="C00000"/>
                </a:solidFill>
                <a:latin typeface="Times New Roman" panose="02020603050405020304" pitchFamily="18" charset="0"/>
                <a:cs typeface="Times New Roman" panose="02020603050405020304" pitchFamily="18" charset="0"/>
              </a:rPr>
              <a:t>higher level learning. </a:t>
            </a:r>
          </a:p>
          <a:p>
            <a:pPr algn="just"/>
            <a:r>
              <a:rPr lang="en-GB" sz="3200" dirty="0">
                <a:latin typeface="Times New Roman" panose="02020603050405020304" pitchFamily="18" charset="0"/>
                <a:cs typeface="Times New Roman" panose="02020603050405020304" pitchFamily="18" charset="0"/>
              </a:rPr>
              <a:t>Responses are </a:t>
            </a:r>
            <a:r>
              <a:rPr lang="en-GB" sz="3200" dirty="0">
                <a:solidFill>
                  <a:srgbClr val="C00000"/>
                </a:solidFill>
                <a:latin typeface="Times New Roman" panose="02020603050405020304" pitchFamily="18" charset="0"/>
                <a:cs typeface="Times New Roman" panose="02020603050405020304" pitchFamily="18" charset="0"/>
              </a:rPr>
              <a:t>not restricted </a:t>
            </a:r>
            <a:r>
              <a:rPr lang="en-GB" sz="3200" dirty="0">
                <a:latin typeface="Times New Roman" panose="02020603050405020304" pitchFamily="18" charset="0"/>
                <a:cs typeface="Times New Roman" panose="02020603050405020304" pitchFamily="18" charset="0"/>
              </a:rPr>
              <a:t>by the teacher so </a:t>
            </a:r>
            <a:r>
              <a:rPr lang="en-GB" sz="3200" dirty="0">
                <a:solidFill>
                  <a:srgbClr val="C00000"/>
                </a:solidFill>
                <a:latin typeface="Times New Roman" panose="02020603050405020304" pitchFamily="18" charset="0"/>
                <a:cs typeface="Times New Roman" panose="02020603050405020304" pitchFamily="18" charset="0"/>
              </a:rPr>
              <a:t>assessment is more difficult</a:t>
            </a:r>
            <a:r>
              <a:rPr lang="en-GB" sz="3200" dirty="0">
                <a:latin typeface="Times New Roman" panose="02020603050405020304" pitchFamily="18" charset="0"/>
                <a:cs typeface="Times New Roman" panose="02020603050405020304" pitchFamily="18" charset="0"/>
              </a:rPr>
              <a:t>. </a:t>
            </a:r>
          </a:p>
        </p:txBody>
      </p:sp>
      <p:sp>
        <p:nvSpPr>
          <p:cNvPr id="6" name="Date Placeholder 5"/>
          <p:cNvSpPr>
            <a:spLocks noGrp="1"/>
          </p:cNvSpPr>
          <p:nvPr>
            <p:ph type="dt" sz="half" idx="10"/>
          </p:nvPr>
        </p:nvSpPr>
        <p:spPr/>
        <p:txBody>
          <a:bodyPr/>
          <a:lstStyle/>
          <a:p>
            <a:fld id="{32E50F89-79EF-49CF-B1E9-38D909790700}"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28755663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GB" sz="3200" b="1" dirty="0">
                <a:solidFill>
                  <a:srgbClr val="C00000"/>
                </a:solidFill>
              </a:rPr>
              <a:t>Example </a:t>
            </a:r>
            <a:r>
              <a:rPr lang="en-GB" sz="3200" dirty="0"/>
              <a:t> </a:t>
            </a:r>
          </a:p>
          <a:p>
            <a:pPr marL="0" indent="0" algn="just">
              <a:buNone/>
            </a:pPr>
            <a:r>
              <a:rPr lang="en-GB" sz="3200" dirty="0">
                <a:latin typeface="Times New Roman" panose="02020603050405020304" pitchFamily="18" charset="0"/>
                <a:cs typeface="Times New Roman" panose="02020603050405020304" pitchFamily="18" charset="0"/>
              </a:rPr>
              <a:t>The fall rate on your unit has increased in the last 3 months. Develop a plan  for </a:t>
            </a:r>
            <a:r>
              <a:rPr lang="en-GB" sz="3200" dirty="0" err="1">
                <a:latin typeface="Times New Roman" panose="02020603050405020304" pitchFamily="18" charset="0"/>
                <a:cs typeface="Times New Roman" panose="02020603050405020304" pitchFamily="18" charset="0"/>
              </a:rPr>
              <a:t>analyzing</a:t>
            </a:r>
            <a:r>
              <a:rPr lang="en-GB" sz="3200" dirty="0">
                <a:latin typeface="Times New Roman" panose="02020603050405020304" pitchFamily="18" charset="0"/>
                <a:cs typeface="Times New Roman" panose="02020603050405020304" pitchFamily="18" charset="0"/>
              </a:rPr>
              <a:t> this occurrence with a rationale to support your action plan. </a:t>
            </a:r>
          </a:p>
          <a:p>
            <a:endParaRPr lang="en-US" sz="3200"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54C732E2-B754-44C1-BFFF-2734263BCE65}"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3937761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b="1" dirty="0"/>
              <a:t>Criteria for assessing Essay Items </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74470063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2291845629"/>
              </p:ext>
            </p:extLst>
          </p:nvPr>
        </p:nvGraphicFramePr>
        <p:xfrm>
          <a:off x="1295400" y="1397000"/>
          <a:ext cx="71628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3080332875"/>
              </p:ext>
            </p:extLst>
          </p:nvPr>
        </p:nvGraphicFramePr>
        <p:xfrm>
          <a:off x="838200" y="1752600"/>
          <a:ext cx="7696200" cy="4724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p:cNvGraphicFramePr/>
          <p:nvPr>
            <p:extLst>
              <p:ext uri="{D42A27DB-BD31-4B8C-83A1-F6EECF244321}">
                <p14:modId xmlns:p14="http://schemas.microsoft.com/office/powerpoint/2010/main" val="3083714858"/>
              </p:ext>
            </p:extLst>
          </p:nvPr>
        </p:nvGraphicFramePr>
        <p:xfrm>
          <a:off x="609600" y="1828800"/>
          <a:ext cx="8001000" cy="4343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7" name="Date Placeholder 6"/>
          <p:cNvSpPr>
            <a:spLocks noGrp="1"/>
          </p:cNvSpPr>
          <p:nvPr>
            <p:ph type="dt" sz="half" idx="10"/>
          </p:nvPr>
        </p:nvSpPr>
        <p:spPr/>
        <p:txBody>
          <a:bodyPr/>
          <a:lstStyle/>
          <a:p>
            <a:fld id="{31949F3C-15C0-4B39-A6A9-0746A2004D82}" type="datetime1">
              <a:rPr lang="en-US" smtClean="0"/>
              <a:t>3/13/2025</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11321183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Criteria for assessing Essay Items, Con.,  </a:t>
            </a:r>
            <a:endParaRPr lang="en-US" b="1" dirty="0"/>
          </a:p>
        </p:txBody>
      </p:sp>
      <p:sp>
        <p:nvSpPr>
          <p:cNvPr id="3" name="Content Placeholder 2"/>
          <p:cNvSpPr>
            <a:spLocks noGrp="1"/>
          </p:cNvSpPr>
          <p:nvPr>
            <p:ph idx="1"/>
          </p:nvPr>
        </p:nvSpPr>
        <p:spPr>
          <a:xfrm>
            <a:off x="457200" y="2057400"/>
            <a:ext cx="8229600" cy="4419600"/>
          </a:xfrm>
        </p:spPr>
        <p:txBody>
          <a:bodyPr>
            <a:noAutofit/>
          </a:bodyPr>
          <a:lstStyle/>
          <a:p>
            <a:pPr marL="0" indent="0" algn="just">
              <a:buNone/>
            </a:pPr>
            <a:r>
              <a:rPr lang="en-GB" sz="2800" b="1" dirty="0">
                <a:solidFill>
                  <a:srgbClr val="FF0000"/>
                </a:solidFill>
                <a:latin typeface="Times New Roman" panose="02020603050405020304" pitchFamily="18" charset="0"/>
                <a:cs typeface="Times New Roman" panose="02020603050405020304" pitchFamily="18" charset="0"/>
              </a:rPr>
              <a:t>1. Content  </a:t>
            </a:r>
          </a:p>
          <a:p>
            <a:pPr algn="just"/>
            <a:r>
              <a:rPr lang="en-GB" sz="2800" dirty="0">
                <a:latin typeface="Times New Roman" panose="02020603050405020304" pitchFamily="18" charset="0"/>
                <a:cs typeface="Times New Roman" panose="02020603050405020304" pitchFamily="18" charset="0"/>
              </a:rPr>
              <a:t>Is relevant content included? </a:t>
            </a:r>
          </a:p>
          <a:p>
            <a:pPr algn="just"/>
            <a:r>
              <a:rPr lang="en-GB" sz="2800" dirty="0">
                <a:latin typeface="Times New Roman" panose="02020603050405020304" pitchFamily="18" charset="0"/>
                <a:cs typeface="Times New Roman" panose="02020603050405020304" pitchFamily="18" charset="0"/>
              </a:rPr>
              <a:t> Is it accurate? </a:t>
            </a:r>
          </a:p>
          <a:p>
            <a:pPr algn="just"/>
            <a:r>
              <a:rPr lang="en-GB" sz="2800" dirty="0">
                <a:latin typeface="Times New Roman" panose="02020603050405020304" pitchFamily="18" charset="0"/>
                <a:cs typeface="Times New Roman" panose="02020603050405020304" pitchFamily="18" charset="0"/>
              </a:rPr>
              <a:t> Are significant concepts and theories presented? </a:t>
            </a:r>
          </a:p>
          <a:p>
            <a:pPr algn="just"/>
            <a:r>
              <a:rPr lang="en-GB" sz="2800" dirty="0">
                <a:latin typeface="Times New Roman" panose="02020603050405020304" pitchFamily="18" charset="0"/>
                <a:cs typeface="Times New Roman" panose="02020603050405020304" pitchFamily="18" charset="0"/>
              </a:rPr>
              <a:t>Are hypotheses, conclusions, and decisions supported? </a:t>
            </a:r>
          </a:p>
          <a:p>
            <a:pPr algn="just"/>
            <a:r>
              <a:rPr lang="en-GB" sz="2800" dirty="0">
                <a:latin typeface="Times New Roman" panose="02020603050405020304" pitchFamily="18" charset="0"/>
                <a:cs typeface="Times New Roman" panose="02020603050405020304" pitchFamily="18" charset="0"/>
              </a:rPr>
              <a:t> Is the answer comprehensive? </a:t>
            </a:r>
          </a:p>
        </p:txBody>
      </p:sp>
      <p:sp>
        <p:nvSpPr>
          <p:cNvPr id="6" name="Date Placeholder 5"/>
          <p:cNvSpPr>
            <a:spLocks noGrp="1"/>
          </p:cNvSpPr>
          <p:nvPr>
            <p:ph type="dt" sz="half" idx="10"/>
          </p:nvPr>
        </p:nvSpPr>
        <p:spPr/>
        <p:txBody>
          <a:bodyPr/>
          <a:lstStyle/>
          <a:p>
            <a:fld id="{8B52CD84-626D-47B0-902B-BF8AAA4E42FE}"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16203536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839200" cy="990600"/>
          </a:xfrm>
        </p:spPr>
        <p:txBody>
          <a:bodyPr>
            <a:normAutofit fontScale="90000"/>
          </a:bodyPr>
          <a:lstStyle/>
          <a:p>
            <a:r>
              <a:rPr lang="en-GB" b="1" dirty="0"/>
              <a:t>Criteria for assessing Essay Items, Con., </a:t>
            </a:r>
            <a:endParaRPr lang="en-US" b="1" dirty="0"/>
          </a:p>
        </p:txBody>
      </p:sp>
      <p:sp>
        <p:nvSpPr>
          <p:cNvPr id="3" name="Content Placeholder 2"/>
          <p:cNvSpPr>
            <a:spLocks noGrp="1"/>
          </p:cNvSpPr>
          <p:nvPr>
            <p:ph idx="1"/>
          </p:nvPr>
        </p:nvSpPr>
        <p:spPr>
          <a:xfrm>
            <a:off x="304800" y="1600200"/>
            <a:ext cx="8610600" cy="4876800"/>
          </a:xfrm>
        </p:spPr>
        <p:txBody>
          <a:bodyPr>
            <a:normAutofit fontScale="92500" lnSpcReduction="10000"/>
          </a:bodyPr>
          <a:lstStyle/>
          <a:p>
            <a:pPr marL="0" indent="0" algn="just">
              <a:buNone/>
            </a:pPr>
            <a:r>
              <a:rPr lang="en-GB" sz="2800" b="1" dirty="0">
                <a:solidFill>
                  <a:srgbClr val="FF0000"/>
                </a:solidFill>
                <a:latin typeface="Times New Roman" panose="02020603050405020304" pitchFamily="18" charset="0"/>
                <a:cs typeface="Times New Roman" panose="02020603050405020304" pitchFamily="18" charset="0"/>
              </a:rPr>
              <a:t>2. Organization  </a:t>
            </a:r>
          </a:p>
          <a:p>
            <a:pPr algn="just"/>
            <a:r>
              <a:rPr lang="en-GB" sz="2800" dirty="0">
                <a:latin typeface="Times New Roman" panose="02020603050405020304" pitchFamily="18" charset="0"/>
                <a:cs typeface="Times New Roman" panose="02020603050405020304" pitchFamily="18" charset="0"/>
              </a:rPr>
              <a:t>Is the answer well organized? </a:t>
            </a:r>
          </a:p>
          <a:p>
            <a:pPr algn="just"/>
            <a:r>
              <a:rPr lang="en-GB" sz="2800" dirty="0">
                <a:latin typeface="Times New Roman" panose="02020603050405020304" pitchFamily="18" charset="0"/>
                <a:cs typeface="Times New Roman" panose="02020603050405020304" pitchFamily="18" charset="0"/>
              </a:rPr>
              <a:t>Are the ideas presented clearly? </a:t>
            </a:r>
          </a:p>
          <a:p>
            <a:pPr algn="just"/>
            <a:r>
              <a:rPr lang="en-GB" sz="2800" dirty="0">
                <a:latin typeface="Times New Roman" panose="02020603050405020304" pitchFamily="18" charset="0"/>
                <a:cs typeface="Times New Roman" panose="02020603050405020304" pitchFamily="18" charset="0"/>
              </a:rPr>
              <a:t> Is there a logical sequence of ideas? </a:t>
            </a:r>
          </a:p>
          <a:p>
            <a:pPr marL="0" indent="0" algn="just">
              <a:buNone/>
            </a:pPr>
            <a:r>
              <a:rPr lang="en-GB" sz="2800" b="1" dirty="0">
                <a:solidFill>
                  <a:srgbClr val="FF0000"/>
                </a:solidFill>
                <a:latin typeface="Times New Roman" panose="02020603050405020304" pitchFamily="18" charset="0"/>
                <a:cs typeface="Times New Roman" panose="02020603050405020304" pitchFamily="18" charset="0"/>
              </a:rPr>
              <a:t>3. Process  </a:t>
            </a:r>
          </a:p>
          <a:p>
            <a:pPr algn="just"/>
            <a:r>
              <a:rPr lang="en-GB" sz="2800" dirty="0">
                <a:latin typeface="Times New Roman" panose="02020603050405020304" pitchFamily="18" charset="0"/>
                <a:cs typeface="Times New Roman" panose="02020603050405020304" pitchFamily="18" charset="0"/>
              </a:rPr>
              <a:t>Was the process used to arrive at conclusions, actions, approaches, and </a:t>
            </a:r>
          </a:p>
          <a:p>
            <a:pPr algn="just"/>
            <a:r>
              <a:rPr lang="en-GB" sz="2800" dirty="0">
                <a:latin typeface="Times New Roman" panose="02020603050405020304" pitchFamily="18" charset="0"/>
                <a:cs typeface="Times New Roman" panose="02020603050405020304" pitchFamily="18" charset="0"/>
              </a:rPr>
              <a:t>decisions logical?  </a:t>
            </a:r>
          </a:p>
          <a:p>
            <a:pPr algn="just"/>
            <a:r>
              <a:rPr lang="en-GB" sz="2800" dirty="0">
                <a:latin typeface="Times New Roman" panose="02020603050405020304" pitchFamily="18" charset="0"/>
                <a:cs typeface="Times New Roman" panose="02020603050405020304" pitchFamily="18" charset="0"/>
              </a:rPr>
              <a:t>Were different possibilities and implications considered?  </a:t>
            </a:r>
          </a:p>
          <a:p>
            <a:pPr algn="just"/>
            <a:r>
              <a:rPr lang="en-GB" sz="2800" dirty="0">
                <a:latin typeface="Times New Roman" panose="02020603050405020304" pitchFamily="18" charset="0"/>
                <a:cs typeface="Times New Roman" panose="02020603050405020304" pitchFamily="18" charset="0"/>
              </a:rPr>
              <a:t>Was a sound rationale developed using relevant literature and theories?</a:t>
            </a:r>
            <a:endParaRPr lang="en-US" sz="2800" dirty="0">
              <a:latin typeface="Times New Roman" panose="02020603050405020304" pitchFamily="18" charset="0"/>
              <a:cs typeface="Times New Roman" panose="02020603050405020304" pitchFamily="18" charset="0"/>
            </a:endParaRPr>
          </a:p>
          <a:p>
            <a:endParaRPr lang="en-US" dirty="0"/>
          </a:p>
        </p:txBody>
      </p:sp>
      <p:sp>
        <p:nvSpPr>
          <p:cNvPr id="6" name="Date Placeholder 5"/>
          <p:cNvSpPr>
            <a:spLocks noGrp="1"/>
          </p:cNvSpPr>
          <p:nvPr>
            <p:ph type="dt" sz="half" idx="10"/>
          </p:nvPr>
        </p:nvSpPr>
        <p:spPr/>
        <p:txBody>
          <a:bodyPr/>
          <a:lstStyle/>
          <a:p>
            <a:fld id="{5DB1D3F8-FB57-4D0F-9FAE-D7BECF06EA83}"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76</a:t>
            </a:fld>
            <a:endParaRPr lang="en-US"/>
          </a:p>
        </p:txBody>
      </p:sp>
    </p:spTree>
    <p:extLst>
      <p:ext uri="{BB962C8B-B14F-4D97-AF65-F5344CB8AC3E}">
        <p14:creationId xmlns:p14="http://schemas.microsoft.com/office/powerpoint/2010/main" val="3545506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0938857"/>
              </p:ext>
            </p:extLst>
          </p:nvPr>
        </p:nvGraphicFramePr>
        <p:xfrm>
          <a:off x="457200" y="762000"/>
          <a:ext cx="8229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fld id="{06D8F942-661C-4B27-8A19-5994C9AB5062}"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77</a:t>
            </a:fld>
            <a:endParaRPr lang="en-US"/>
          </a:p>
        </p:txBody>
      </p:sp>
    </p:spTree>
    <p:extLst>
      <p:ext uri="{BB962C8B-B14F-4D97-AF65-F5344CB8AC3E}">
        <p14:creationId xmlns:p14="http://schemas.microsoft.com/office/powerpoint/2010/main" val="11998734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Holistic Scoring </a:t>
            </a:r>
          </a:p>
        </p:txBody>
      </p:sp>
      <p:sp>
        <p:nvSpPr>
          <p:cNvPr id="3" name="Content Placeholder 2"/>
          <p:cNvSpPr>
            <a:spLocks noGrp="1"/>
          </p:cNvSpPr>
          <p:nvPr>
            <p:ph idx="1"/>
          </p:nvPr>
        </p:nvSpPr>
        <p:spPr/>
        <p:txBody>
          <a:bodyPr/>
          <a:lstStyle/>
          <a:p>
            <a:r>
              <a:rPr lang="en-GB" sz="2800" dirty="0">
                <a:latin typeface="Times New Roman" panose="02020603050405020304" pitchFamily="18" charset="0"/>
                <a:cs typeface="Times New Roman" panose="02020603050405020304" pitchFamily="18" charset="0"/>
              </a:rPr>
              <a:t>The teacher assesses and scores the essay response as a </a:t>
            </a:r>
            <a:r>
              <a:rPr lang="en-GB" sz="2800" dirty="0">
                <a:solidFill>
                  <a:srgbClr val="FF0000"/>
                </a:solidFill>
                <a:latin typeface="Times New Roman" panose="02020603050405020304" pitchFamily="18" charset="0"/>
                <a:cs typeface="Times New Roman" panose="02020603050405020304" pitchFamily="18" charset="0"/>
              </a:rPr>
              <a:t>whole without judging each part separately.</a:t>
            </a:r>
            <a:r>
              <a:rPr lang="en-GB" sz="2800" dirty="0">
                <a:latin typeface="Times New Roman" panose="02020603050405020304" pitchFamily="18" charset="0"/>
                <a:cs typeface="Times New Roman" panose="02020603050405020304" pitchFamily="18" charset="0"/>
              </a:rPr>
              <a:t> </a:t>
            </a:r>
          </a:p>
          <a:p>
            <a:r>
              <a:rPr lang="en-GB" sz="2800" dirty="0">
                <a:latin typeface="Times New Roman" panose="02020603050405020304" pitchFamily="18" charset="0"/>
                <a:cs typeface="Times New Roman" panose="02020603050405020304" pitchFamily="18" charset="0"/>
              </a:rPr>
              <a:t>The holistic method involves reading the entire answer to each item and evaluating its </a:t>
            </a:r>
            <a:r>
              <a:rPr lang="en-GB" sz="2800" dirty="0">
                <a:solidFill>
                  <a:srgbClr val="FF0000"/>
                </a:solidFill>
                <a:latin typeface="Times New Roman" panose="02020603050405020304" pitchFamily="18" charset="0"/>
                <a:cs typeface="Times New Roman" panose="02020603050405020304" pitchFamily="18" charset="0"/>
              </a:rPr>
              <a:t>overall quality</a:t>
            </a:r>
            <a:r>
              <a:rPr lang="en-GB" sz="2800"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A8349A24-A6C7-47D7-960A-97AFF20CB612}"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12411187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Methods of holistic scoring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GB" sz="2800" dirty="0">
                <a:latin typeface="Times New Roman" panose="02020603050405020304" pitchFamily="18" charset="0"/>
                <a:cs typeface="Times New Roman" panose="02020603050405020304" pitchFamily="18" charset="0"/>
              </a:rPr>
              <a:t>1. Relative Scoring </a:t>
            </a:r>
          </a:p>
          <a:p>
            <a:pPr marL="0" indent="0">
              <a:buNone/>
            </a:pPr>
            <a:r>
              <a:rPr lang="en-GB" sz="2800" dirty="0">
                <a:latin typeface="Times New Roman" panose="02020603050405020304" pitchFamily="18" charset="0"/>
                <a:cs typeface="Times New Roman" panose="02020603050405020304" pitchFamily="18" charset="0"/>
              </a:rPr>
              <a:t>2. Model Answer </a:t>
            </a:r>
          </a:p>
          <a:p>
            <a:pPr marL="0" indent="0">
              <a:buNone/>
            </a:pPr>
            <a:r>
              <a:rPr lang="en-GB" sz="2800" dirty="0">
                <a:latin typeface="Times New Roman" panose="02020603050405020304" pitchFamily="18" charset="0"/>
                <a:cs typeface="Times New Roman" panose="02020603050405020304" pitchFamily="18" charset="0"/>
              </a:rPr>
              <a:t>3. Holistic Scoring Rubric </a:t>
            </a:r>
            <a:endParaRPr lang="en-US" sz="2800"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428B9F70-8F17-4788-8924-22DD091D4119}"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79</a:t>
            </a:fld>
            <a:endParaRPr lang="en-US"/>
          </a:p>
        </p:txBody>
      </p:sp>
    </p:spTree>
    <p:extLst>
      <p:ext uri="{BB962C8B-B14F-4D97-AF65-F5344CB8AC3E}">
        <p14:creationId xmlns:p14="http://schemas.microsoft.com/office/powerpoint/2010/main" val="304220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panose="02020603050405020304" pitchFamily="18" charset="0"/>
                <a:cs typeface="Times New Roman" panose="02020603050405020304" pitchFamily="18" charset="0"/>
              </a:rPr>
              <a:t>Definition of constructed response items</a:t>
            </a:r>
            <a:br>
              <a:rPr lang="en-GB"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71600"/>
            <a:ext cx="6172200" cy="5105400"/>
          </a:xfrm>
        </p:spPr>
        <p:txBody>
          <a:bodyPr>
            <a:normAutofit fontScale="92500"/>
          </a:bodyPr>
          <a:lstStyle/>
          <a:p>
            <a:pPr algn="just"/>
            <a:r>
              <a:rPr lang="en-GB" sz="2800" dirty="0">
                <a:latin typeface="Times New Roman" panose="02020603050405020304" pitchFamily="18" charset="0"/>
                <a:cs typeface="Times New Roman" panose="02020603050405020304" pitchFamily="18" charset="0"/>
              </a:rPr>
              <a:t>Constructed Response (CR) can be defined as an assessment task that requires students to apply their knowledge and </a:t>
            </a:r>
            <a:r>
              <a:rPr lang="en-GB" sz="2800" dirty="0">
                <a:solidFill>
                  <a:srgbClr val="FF0000"/>
                </a:solidFill>
                <a:latin typeface="Times New Roman" panose="02020603050405020304" pitchFamily="18" charset="0"/>
                <a:cs typeface="Times New Roman" panose="02020603050405020304" pitchFamily="18" charset="0"/>
              </a:rPr>
              <a:t>critical thinking skills to real world </a:t>
            </a:r>
            <a:r>
              <a:rPr lang="en-GB" sz="2800" dirty="0">
                <a:latin typeface="Times New Roman" panose="02020603050405020304" pitchFamily="18" charset="0"/>
                <a:cs typeface="Times New Roman" panose="02020603050405020304" pitchFamily="18" charset="0"/>
              </a:rPr>
              <a:t>problems. Often called open-ended questions</a:t>
            </a:r>
          </a:p>
          <a:p>
            <a:pPr algn="just"/>
            <a:endParaRPr lang="en-GB" sz="2800" dirty="0">
              <a:latin typeface="Times New Roman" panose="02020603050405020304" pitchFamily="18" charset="0"/>
              <a:cs typeface="Times New Roman" panose="02020603050405020304" pitchFamily="18" charset="0"/>
            </a:endParaRPr>
          </a:p>
          <a:p>
            <a:pPr algn="just"/>
            <a:r>
              <a:rPr lang="en-GB" sz="2800" dirty="0">
                <a:latin typeface="Times New Roman" panose="02020603050405020304" pitchFamily="18" charset="0"/>
                <a:cs typeface="Times New Roman" panose="02020603050405020304" pitchFamily="18" charset="0"/>
              </a:rPr>
              <a:t>Constructed Response Questions (CRQs) are </a:t>
            </a:r>
            <a:r>
              <a:rPr lang="en-GB" sz="2800" dirty="0">
                <a:solidFill>
                  <a:srgbClr val="FF0000"/>
                </a:solidFill>
                <a:latin typeface="Times New Roman" panose="02020603050405020304" pitchFamily="18" charset="0"/>
                <a:cs typeface="Times New Roman" panose="02020603050405020304" pitchFamily="18" charset="0"/>
              </a:rPr>
              <a:t>part of educational testing</a:t>
            </a:r>
            <a:r>
              <a:rPr lang="en-GB" sz="2800" dirty="0">
                <a:latin typeface="Times New Roman" panose="02020603050405020304" pitchFamily="18" charset="0"/>
                <a:cs typeface="Times New Roman" panose="02020603050405020304" pitchFamily="18" charset="0"/>
              </a:rPr>
              <a:t> for teachers. </a:t>
            </a:r>
          </a:p>
          <a:p>
            <a:pPr algn="just"/>
            <a:r>
              <a:rPr lang="en-GB" sz="2800" dirty="0">
                <a:latin typeface="Times New Roman" panose="02020603050405020304" pitchFamily="18" charset="0"/>
                <a:cs typeface="Times New Roman" panose="02020603050405020304" pitchFamily="18" charset="0"/>
              </a:rPr>
              <a:t>These questions require you to </a:t>
            </a:r>
            <a:r>
              <a:rPr lang="en-GB" sz="2800" dirty="0">
                <a:solidFill>
                  <a:srgbClr val="FF0000"/>
                </a:solidFill>
                <a:latin typeface="Times New Roman" panose="02020603050405020304" pitchFamily="18" charset="0"/>
                <a:cs typeface="Times New Roman" panose="02020603050405020304" pitchFamily="18" charset="0"/>
              </a:rPr>
              <a:t>produce or construct </a:t>
            </a:r>
            <a:r>
              <a:rPr lang="en-GB" sz="2800" dirty="0">
                <a:latin typeface="Times New Roman" panose="02020603050405020304" pitchFamily="18" charset="0"/>
                <a:cs typeface="Times New Roman" panose="02020603050405020304" pitchFamily="18" charset="0"/>
              </a:rPr>
              <a:t>the answer.</a:t>
            </a:r>
          </a:p>
          <a:p>
            <a:pPr algn="r"/>
            <a:endParaRPr lang="en-US" sz="1900" b="1" dirty="0">
              <a:solidFill>
                <a:prstClr val="black"/>
              </a:solidFill>
              <a:latin typeface="Times New Roman"/>
              <a:ea typeface="Calibri"/>
              <a:cs typeface="Arial"/>
            </a:endParaRPr>
          </a:p>
          <a:p>
            <a:pPr algn="r"/>
            <a:r>
              <a:rPr lang="en-US" sz="1900" b="1" dirty="0">
                <a:solidFill>
                  <a:prstClr val="black"/>
                </a:solidFill>
                <a:latin typeface="Times New Roman"/>
                <a:ea typeface="Calibri"/>
                <a:cs typeface="Arial"/>
              </a:rPr>
              <a:t>(</a:t>
            </a:r>
            <a:r>
              <a:rPr lang="en-US" sz="1900" b="1" dirty="0" err="1">
                <a:solidFill>
                  <a:prstClr val="black"/>
                </a:solidFill>
                <a:latin typeface="Times New Roman"/>
                <a:ea typeface="Calibri"/>
                <a:cs typeface="Arial"/>
              </a:rPr>
              <a:t>Oermann</a:t>
            </a:r>
            <a:r>
              <a:rPr lang="en-US" sz="1900" b="1" dirty="0">
                <a:solidFill>
                  <a:prstClr val="black"/>
                </a:solidFill>
                <a:latin typeface="Times New Roman"/>
                <a:ea typeface="Calibri"/>
                <a:cs typeface="Arial"/>
              </a:rPr>
              <a:t> &amp; </a:t>
            </a:r>
            <a:r>
              <a:rPr lang="en-US" sz="1900" b="1" dirty="0" err="1">
                <a:solidFill>
                  <a:prstClr val="black"/>
                </a:solidFill>
                <a:latin typeface="Times New Roman"/>
                <a:ea typeface="Calibri"/>
                <a:cs typeface="Arial"/>
              </a:rPr>
              <a:t>Gaberson</a:t>
            </a:r>
            <a:r>
              <a:rPr lang="en-US" sz="1900" b="1" dirty="0">
                <a:solidFill>
                  <a:prstClr val="black"/>
                </a:solidFill>
                <a:latin typeface="Times New Roman"/>
                <a:ea typeface="Calibri"/>
                <a:cs typeface="Arial"/>
              </a:rPr>
              <a:t>, </a:t>
            </a:r>
            <a:r>
              <a:rPr lang="" sz="1900" b="1" dirty="0">
                <a:solidFill>
                  <a:prstClr val="black"/>
                </a:solidFill>
                <a:latin typeface="Times New Roman"/>
                <a:ea typeface="Calibri"/>
                <a:cs typeface="Arial"/>
              </a:rPr>
              <a:t>2020</a:t>
            </a:r>
            <a:r>
              <a:rPr lang="en-US" sz="1900" b="1" dirty="0">
                <a:solidFill>
                  <a:prstClr val="black"/>
                </a:solidFill>
                <a:latin typeface="Times New Roman"/>
                <a:ea typeface="Calibri"/>
                <a:cs typeface="Arial"/>
              </a:rPr>
              <a:t>)</a:t>
            </a:r>
          </a:p>
          <a:p>
            <a:pPr algn="just"/>
            <a:endParaRPr lang="en-GB" sz="2800" dirty="0">
              <a:latin typeface="Times New Roman" panose="02020603050405020304" pitchFamily="18" charset="0"/>
              <a:cs typeface="Times New Roman" panose="02020603050405020304" pitchFamily="18" charset="0"/>
            </a:endParaRPr>
          </a:p>
          <a:p>
            <a:pPr algn="just"/>
            <a:endParaRPr lang="en-GB" sz="2800" dirty="0">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219200"/>
            <a:ext cx="1981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p:cNvSpPr>
            <a:spLocks noGrp="1"/>
          </p:cNvSpPr>
          <p:nvPr>
            <p:ph type="dt" sz="half" idx="10"/>
          </p:nvPr>
        </p:nvSpPr>
        <p:spPr/>
        <p:txBody>
          <a:bodyPr/>
          <a:lstStyle/>
          <a:p>
            <a:fld id="{D58C2DB5-F17A-4FC6-BA7F-43399D9DCE3B}" type="datetime1">
              <a:rPr lang="en-US" smtClean="0"/>
              <a:t>3/13/2025</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9411622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1- Relative scoring </a:t>
            </a:r>
            <a:br>
              <a:rPr lang="en-US" b="1" dirty="0"/>
            </a:br>
            <a:endParaRPr lang="en-US" b="1" dirty="0"/>
          </a:p>
        </p:txBody>
      </p:sp>
      <p:sp>
        <p:nvSpPr>
          <p:cNvPr id="3" name="Content Placeholder 2"/>
          <p:cNvSpPr>
            <a:spLocks noGrp="1"/>
          </p:cNvSpPr>
          <p:nvPr>
            <p:ph idx="1"/>
          </p:nvPr>
        </p:nvSpPr>
        <p:spPr/>
        <p:txBody>
          <a:bodyPr>
            <a:normAutofit/>
          </a:bodyPr>
          <a:lstStyle/>
          <a:p>
            <a:pPr algn="just"/>
            <a:r>
              <a:rPr lang="en-GB" sz="2800" dirty="0">
                <a:latin typeface="Times New Roman" panose="02020603050405020304" pitchFamily="18" charset="0"/>
                <a:cs typeface="Times New Roman" panose="02020603050405020304" pitchFamily="18" charset="0"/>
              </a:rPr>
              <a:t>One method of holistic scoring is to </a:t>
            </a:r>
            <a:r>
              <a:rPr lang="en-GB" sz="2800" dirty="0">
                <a:solidFill>
                  <a:srgbClr val="FF0000"/>
                </a:solidFill>
                <a:latin typeface="Times New Roman" panose="02020603050405020304" pitchFamily="18" charset="0"/>
                <a:cs typeface="Times New Roman" panose="02020603050405020304" pitchFamily="18" charset="0"/>
              </a:rPr>
              <a:t>compare each student’s answer with the responses of others in the group,</a:t>
            </a:r>
            <a:r>
              <a:rPr lang="en-GB" sz="2800" dirty="0">
                <a:latin typeface="Times New Roman" panose="02020603050405020304" pitchFamily="18" charset="0"/>
                <a:cs typeface="Times New Roman" panose="02020603050405020304" pitchFamily="18" charset="0"/>
              </a:rPr>
              <a:t> using </a:t>
            </a:r>
            <a:r>
              <a:rPr lang="en-GB" sz="2800" dirty="0">
                <a:solidFill>
                  <a:srgbClr val="FF0000"/>
                </a:solidFill>
                <a:latin typeface="Times New Roman" panose="02020603050405020304" pitchFamily="18" charset="0"/>
                <a:cs typeface="Times New Roman" panose="02020603050405020304" pitchFamily="18" charset="0"/>
              </a:rPr>
              <a:t>a relative standard. </a:t>
            </a:r>
          </a:p>
          <a:p>
            <a:pPr algn="just"/>
            <a:endParaRPr lang="en-GB" sz="2800" dirty="0">
              <a:latin typeface="Times New Roman" panose="02020603050405020304" pitchFamily="18" charset="0"/>
              <a:cs typeface="Times New Roman" panose="02020603050405020304" pitchFamily="18" charset="0"/>
            </a:endParaRPr>
          </a:p>
          <a:p>
            <a:pPr algn="just"/>
            <a:r>
              <a:rPr lang="en-GB" sz="2800" dirty="0">
                <a:latin typeface="Times New Roman" panose="02020603050405020304" pitchFamily="18" charset="0"/>
                <a:cs typeface="Times New Roman" panose="02020603050405020304" pitchFamily="18" charset="0"/>
              </a:rPr>
              <a:t>Teacher quickly reads and compares each student’s answer with the responses of others in the group to gain a sense of how the students responded overall, then rereads the answers and scores them. </a:t>
            </a:r>
            <a:endParaRPr lang="en-US" sz="2800"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2AB196FF-3D94-4F35-A277-D74BB0D5CD15}"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39498537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Frame answer(Model) </a:t>
            </a:r>
          </a:p>
        </p:txBody>
      </p:sp>
      <p:sp>
        <p:nvSpPr>
          <p:cNvPr id="3" name="Content Placeholder 2"/>
          <p:cNvSpPr>
            <a:spLocks noGrp="1"/>
          </p:cNvSpPr>
          <p:nvPr>
            <p:ph idx="1"/>
          </p:nvPr>
        </p:nvSpPr>
        <p:spPr/>
        <p:txBody>
          <a:bodyPr>
            <a:normAutofit/>
          </a:bodyPr>
          <a:lstStyle/>
          <a:p>
            <a:pPr algn="just"/>
            <a:r>
              <a:rPr lang="en-GB" sz="2800" dirty="0">
                <a:latin typeface="Times New Roman" panose="02020603050405020304" pitchFamily="18" charset="0"/>
                <a:cs typeface="Times New Roman" panose="02020603050405020304" pitchFamily="18" charset="0"/>
              </a:rPr>
              <a:t>Develop </a:t>
            </a:r>
            <a:r>
              <a:rPr lang="en-GB" sz="2800" b="1" dirty="0">
                <a:solidFill>
                  <a:srgbClr val="FF0000"/>
                </a:solidFill>
                <a:latin typeface="Times New Roman" panose="02020603050405020304" pitchFamily="18" charset="0"/>
                <a:cs typeface="Times New Roman" panose="02020603050405020304" pitchFamily="18" charset="0"/>
              </a:rPr>
              <a:t>frame answer </a:t>
            </a:r>
            <a:r>
              <a:rPr lang="en-GB" sz="2800" dirty="0">
                <a:latin typeface="Times New Roman" panose="02020603050405020304" pitchFamily="18" charset="0"/>
                <a:cs typeface="Times New Roman" panose="02020603050405020304" pitchFamily="18" charset="0"/>
              </a:rPr>
              <a:t>for each item and then compare each student’s response to that frame.</a:t>
            </a:r>
          </a:p>
          <a:p>
            <a:pPr algn="just"/>
            <a:r>
              <a:rPr lang="en-GB" sz="2800" dirty="0">
                <a:latin typeface="Times New Roman" panose="02020603050405020304" pitchFamily="18" charset="0"/>
                <a:cs typeface="Times New Roman" panose="02020603050405020304" pitchFamily="18" charset="0"/>
              </a:rPr>
              <a:t> The model answer can be an outline </a:t>
            </a:r>
            <a:r>
              <a:rPr lang="en-GB" sz="2800" dirty="0">
                <a:solidFill>
                  <a:srgbClr val="FF0000"/>
                </a:solidFill>
                <a:latin typeface="Times New Roman" panose="02020603050405020304" pitchFamily="18" charset="0"/>
                <a:cs typeface="Times New Roman" panose="02020603050405020304" pitchFamily="18" charset="0"/>
              </a:rPr>
              <a:t>with key points </a:t>
            </a:r>
            <a:r>
              <a:rPr lang="en-GB" sz="2800" dirty="0">
                <a:latin typeface="Times New Roman" panose="02020603050405020304" pitchFamily="18" charset="0"/>
                <a:cs typeface="Times New Roman" panose="02020603050405020304" pitchFamily="18" charset="0"/>
              </a:rPr>
              <a:t>and elements rather than narrative. </a:t>
            </a:r>
          </a:p>
          <a:p>
            <a:pPr marL="0" indent="0" algn="just">
              <a:buNone/>
            </a:pPr>
            <a:r>
              <a:rPr lang="en-GB" sz="2800" b="1" dirty="0">
                <a:solidFill>
                  <a:srgbClr val="FF0000"/>
                </a:solidFill>
                <a:latin typeface="Times New Roman" panose="02020603050405020304" pitchFamily="18" charset="0"/>
                <a:cs typeface="Times New Roman" panose="02020603050405020304" pitchFamily="18" charset="0"/>
              </a:rPr>
              <a:t>Be careful: </a:t>
            </a:r>
          </a:p>
          <a:p>
            <a:pPr algn="just"/>
            <a:r>
              <a:rPr lang="en-GB" sz="2800" dirty="0">
                <a:latin typeface="Times New Roman" panose="02020603050405020304" pitchFamily="18" charset="0"/>
                <a:cs typeface="Times New Roman" panose="02020603050405020304" pitchFamily="18" charset="0"/>
              </a:rPr>
              <a:t>Before using a frame answer as scoring, teachers should read a few papers to confirm that students’ answers are </a:t>
            </a:r>
            <a:r>
              <a:rPr lang="en-GB" sz="2800" b="1" dirty="0">
                <a:solidFill>
                  <a:srgbClr val="FF0000"/>
                </a:solidFill>
                <a:latin typeface="Times New Roman" panose="02020603050405020304" pitchFamily="18" charset="0"/>
                <a:cs typeface="Times New Roman" panose="02020603050405020304" pitchFamily="18" charset="0"/>
              </a:rPr>
              <a:t>consistent with frame answer</a:t>
            </a:r>
            <a:r>
              <a:rPr lang="en-GB"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5FB9DF47-9B50-4ED7-9EC4-C99660C965C3}"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81</a:t>
            </a:fld>
            <a:endParaRPr lang="en-US"/>
          </a:p>
        </p:txBody>
      </p:sp>
    </p:spTree>
    <p:extLst>
      <p:ext uri="{BB962C8B-B14F-4D97-AF65-F5344CB8AC3E}">
        <p14:creationId xmlns:p14="http://schemas.microsoft.com/office/powerpoint/2010/main" val="15756034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Holistic scoring rubric </a:t>
            </a:r>
          </a:p>
        </p:txBody>
      </p:sp>
      <p:sp>
        <p:nvSpPr>
          <p:cNvPr id="3" name="Content Placeholder 2"/>
          <p:cNvSpPr>
            <a:spLocks noGrp="1"/>
          </p:cNvSpPr>
          <p:nvPr>
            <p:ph idx="1"/>
          </p:nvPr>
        </p:nvSpPr>
        <p:spPr/>
        <p:txBody>
          <a:bodyPr>
            <a:normAutofit lnSpcReduction="10000"/>
          </a:bodyPr>
          <a:lstStyle/>
          <a:p>
            <a:pPr algn="just"/>
            <a:r>
              <a:rPr lang="" sz="2800" dirty="0">
                <a:latin typeface="Times New Roman" panose="02020603050405020304" pitchFamily="18" charset="0"/>
                <a:cs typeface="Times New Roman" panose="02020603050405020304" pitchFamily="18" charset="0"/>
              </a:rPr>
              <a:t>Rubrics are used as </a:t>
            </a:r>
            <a:r>
              <a:rPr lang="" sz="2800" dirty="0">
                <a:solidFill>
                  <a:srgbClr val="FF0000"/>
                </a:solidFill>
                <a:latin typeface="Times New Roman" panose="02020603050405020304" pitchFamily="18" charset="0"/>
                <a:cs typeface="Times New Roman" panose="02020603050405020304" pitchFamily="18" charset="0"/>
              </a:rPr>
              <a:t>scoring instruments </a:t>
            </a:r>
            <a:r>
              <a:rPr lang="" sz="2800" dirty="0">
                <a:latin typeface="Times New Roman" panose="02020603050405020304" pitchFamily="18" charset="0"/>
                <a:cs typeface="Times New Roman" panose="02020603050405020304" pitchFamily="18" charset="0"/>
              </a:rPr>
              <a:t>to determine grades or the degree to which learning standards have been demonstrated or attained by students.</a:t>
            </a:r>
            <a:endParaRPr lang="en-GB" sz="2800" dirty="0">
              <a:latin typeface="Times New Roman" panose="02020603050405020304" pitchFamily="18" charset="0"/>
              <a:cs typeface="Times New Roman" panose="02020603050405020304" pitchFamily="18" charset="0"/>
            </a:endParaRPr>
          </a:p>
          <a:p>
            <a:pPr algn="just"/>
            <a:r>
              <a:rPr lang="en-GB" sz="2800" dirty="0">
                <a:latin typeface="Times New Roman" panose="02020603050405020304" pitchFamily="18" charset="0"/>
                <a:cs typeface="Times New Roman" panose="02020603050405020304" pitchFamily="18" charset="0"/>
              </a:rPr>
              <a:t>It is </a:t>
            </a:r>
            <a:r>
              <a:rPr lang="en-GB" sz="2800" b="1" dirty="0">
                <a:solidFill>
                  <a:srgbClr val="FF0000"/>
                </a:solidFill>
                <a:latin typeface="Times New Roman" panose="02020603050405020304" pitchFamily="18" charset="0"/>
                <a:cs typeface="Times New Roman" panose="02020603050405020304" pitchFamily="18" charset="0"/>
              </a:rPr>
              <a:t>quicker for scoring essay</a:t>
            </a:r>
            <a:r>
              <a:rPr lang="en-GB" sz="2800" dirty="0">
                <a:latin typeface="Times New Roman" panose="02020603050405020304" pitchFamily="18" charset="0"/>
                <a:cs typeface="Times New Roman" panose="02020603050405020304" pitchFamily="18" charset="0"/>
              </a:rPr>
              <a:t>, papers, written assignments, and other open-ended responses (posters, concept maps, presentations, and projects) because </a:t>
            </a:r>
            <a:r>
              <a:rPr lang="en-GB" sz="2800" dirty="0">
                <a:solidFill>
                  <a:srgbClr val="FF0000"/>
                </a:solidFill>
                <a:latin typeface="Times New Roman" panose="02020603050405020304" pitchFamily="18" charset="0"/>
                <a:cs typeface="Times New Roman" panose="02020603050405020304" pitchFamily="18" charset="0"/>
              </a:rPr>
              <a:t>teacher evaluates the overall response</a:t>
            </a:r>
            <a:r>
              <a:rPr lang="en-GB" sz="2800" dirty="0">
                <a:latin typeface="Times New Roman" panose="02020603050405020304" pitchFamily="18" charset="0"/>
                <a:cs typeface="Times New Roman" panose="02020603050405020304" pitchFamily="18" charset="0"/>
              </a:rPr>
              <a:t> rather than each part of it.  </a:t>
            </a:r>
          </a:p>
          <a:p>
            <a:pPr algn="just"/>
            <a:r>
              <a:rPr lang="en-GB" sz="2800" dirty="0">
                <a:latin typeface="Times New Roman" panose="02020603050405020304" pitchFamily="18" charset="0"/>
                <a:cs typeface="Times New Roman" panose="02020603050405020304" pitchFamily="18" charset="0"/>
              </a:rPr>
              <a:t>With holistic scoring, the </a:t>
            </a:r>
            <a:r>
              <a:rPr lang="en-GB" sz="2800" b="1" dirty="0">
                <a:solidFill>
                  <a:srgbClr val="FF0000"/>
                </a:solidFill>
                <a:latin typeface="Times New Roman" panose="02020603050405020304" pitchFamily="18" charset="0"/>
                <a:cs typeface="Times New Roman" panose="02020603050405020304" pitchFamily="18" charset="0"/>
              </a:rPr>
              <a:t>rubric includes different levels of  responses, </a:t>
            </a:r>
            <a:r>
              <a:rPr lang="en-GB" sz="2800" dirty="0">
                <a:latin typeface="Times New Roman" panose="02020603050405020304" pitchFamily="18" charset="0"/>
                <a:cs typeface="Times New Roman" panose="02020603050405020304" pitchFamily="18" charset="0"/>
              </a:rPr>
              <a:t>with characteristics or descriptions of each level, and  the related score. </a:t>
            </a:r>
          </a:p>
        </p:txBody>
      </p:sp>
      <p:sp>
        <p:nvSpPr>
          <p:cNvPr id="6" name="Date Placeholder 5"/>
          <p:cNvSpPr>
            <a:spLocks noGrp="1"/>
          </p:cNvSpPr>
          <p:nvPr>
            <p:ph type="dt" sz="half" idx="10"/>
          </p:nvPr>
        </p:nvSpPr>
        <p:spPr/>
        <p:txBody>
          <a:bodyPr/>
          <a:lstStyle/>
          <a:p>
            <a:fld id="{432142F0-D06C-49BF-AA79-144F70349B55}"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82</a:t>
            </a:fld>
            <a:endParaRPr lang="en-US"/>
          </a:p>
        </p:txBody>
      </p:sp>
    </p:spTree>
    <p:extLst>
      <p:ext uri="{BB962C8B-B14F-4D97-AF65-F5344CB8AC3E}">
        <p14:creationId xmlns:p14="http://schemas.microsoft.com/office/powerpoint/2010/main" val="3014737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E123-0731-2E83-6700-D4399B09489A}"/>
              </a:ext>
            </a:extLst>
          </p:cNvPr>
          <p:cNvSpPr>
            <a:spLocks noGrp="1"/>
          </p:cNvSpPr>
          <p:nvPr>
            <p:ph type="title"/>
          </p:nvPr>
        </p:nvSpPr>
        <p:spPr>
          <a:xfrm>
            <a:off x="76200" y="609600"/>
            <a:ext cx="8991600" cy="1219200"/>
          </a:xfrm>
        </p:spPr>
        <p:txBody>
          <a:bodyPr>
            <a:normAutofit fontScale="90000"/>
          </a:bodyPr>
          <a:lstStyle/>
          <a:p>
            <a:pPr algn="just"/>
            <a:r>
              <a:rPr lang="en-US" sz="2800" b="1" u="sng" dirty="0"/>
              <a:t>E</a:t>
            </a:r>
            <a:r>
              <a:rPr lang="" sz="2800" b="1" u="sng" dirty="0"/>
              <a:t>xample </a:t>
            </a:r>
            <a:br>
              <a:rPr lang="" sz="2800" dirty="0"/>
            </a:br>
            <a:r>
              <a:rPr lang="en-US" sz="2800" dirty="0">
                <a:solidFill>
                  <a:schemeClr val="bg2">
                    <a:lumMod val="10000"/>
                  </a:schemeClr>
                </a:solidFill>
              </a:rPr>
              <a:t>Compare between respiratory acidosis and alkalosis including Definition, Causes, Mechanisms, Pathophysiology, Clinical manifestation, Diagnostic tests, Interpretations, and Interventions.</a:t>
            </a:r>
            <a:br>
              <a:rPr lang="en-US" sz="2800" dirty="0">
                <a:solidFill>
                  <a:schemeClr val="bg2">
                    <a:lumMod val="10000"/>
                  </a:schemeClr>
                </a:solidFill>
              </a:rPr>
            </a:br>
            <a:endParaRPr lang="" sz="2800" dirty="0">
              <a:solidFill>
                <a:schemeClr val="bg2">
                  <a:lumMod val="10000"/>
                </a:schemeClr>
              </a:solidFill>
            </a:endParaRPr>
          </a:p>
        </p:txBody>
      </p:sp>
      <p:sp>
        <p:nvSpPr>
          <p:cNvPr id="3" name="Date Placeholder 2"/>
          <p:cNvSpPr>
            <a:spLocks noGrp="1"/>
          </p:cNvSpPr>
          <p:nvPr>
            <p:ph type="dt" sz="half" idx="10"/>
          </p:nvPr>
        </p:nvSpPr>
        <p:spPr/>
        <p:txBody>
          <a:bodyPr/>
          <a:lstStyle/>
          <a:p>
            <a:fld id="{F84B13AD-45E0-498C-89AF-091C09C7AA84}"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83</a:t>
            </a:fld>
            <a:endParaRPr lang="en-US"/>
          </a:p>
        </p:txBody>
      </p:sp>
      <p:pic>
        <p:nvPicPr>
          <p:cNvPr id="8" name="Picture 7">
            <a:extLst>
              <a:ext uri="{FF2B5EF4-FFF2-40B4-BE49-F238E27FC236}">
                <a16:creationId xmlns:a16="http://schemas.microsoft.com/office/drawing/2014/main" id="{1337F029-8982-44F1-993A-11D1A214F00C}"/>
              </a:ext>
            </a:extLst>
          </p:cNvPr>
          <p:cNvPicPr>
            <a:picLocks noChangeAspect="1"/>
          </p:cNvPicPr>
          <p:nvPr/>
        </p:nvPicPr>
        <p:blipFill rotWithShape="1">
          <a:blip r:embed="rId2"/>
          <a:srcRect l="28333" t="32214" r="25000" b="9980"/>
          <a:stretch/>
        </p:blipFill>
        <p:spPr>
          <a:xfrm>
            <a:off x="-16330" y="1828800"/>
            <a:ext cx="9084129" cy="5138057"/>
          </a:xfrm>
          <a:prstGeom prst="rect">
            <a:avLst/>
          </a:prstGeom>
        </p:spPr>
      </p:pic>
    </p:spTree>
    <p:extLst>
      <p:ext uri="{BB962C8B-B14F-4D97-AF65-F5344CB8AC3E}">
        <p14:creationId xmlns:p14="http://schemas.microsoft.com/office/powerpoint/2010/main" val="20752374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Analytic Scoring </a:t>
            </a:r>
            <a:br>
              <a:rPr lang="en-GB" b="1" dirty="0"/>
            </a:br>
            <a:endParaRPr lang="en-US" b="1" dirty="0"/>
          </a:p>
        </p:txBody>
      </p:sp>
      <p:sp>
        <p:nvSpPr>
          <p:cNvPr id="3" name="Content Placeholder 2"/>
          <p:cNvSpPr>
            <a:spLocks noGrp="1"/>
          </p:cNvSpPr>
          <p:nvPr>
            <p:ph idx="1"/>
          </p:nvPr>
        </p:nvSpPr>
        <p:spPr/>
        <p:txBody>
          <a:bodyPr>
            <a:noAutofit/>
          </a:bodyPr>
          <a:lstStyle/>
          <a:p>
            <a:pPr algn="just"/>
            <a:r>
              <a:rPr lang="en-GB" sz="2800" dirty="0">
                <a:latin typeface="Times New Roman" panose="02020603050405020304" pitchFamily="18" charset="0"/>
                <a:cs typeface="Times New Roman" panose="02020603050405020304" pitchFamily="18" charset="0"/>
              </a:rPr>
              <a:t>The teacher </a:t>
            </a:r>
            <a:r>
              <a:rPr lang="en-GB" sz="2800" dirty="0">
                <a:solidFill>
                  <a:srgbClr val="FF0000"/>
                </a:solidFill>
                <a:latin typeface="Times New Roman" panose="02020603050405020304" pitchFamily="18" charset="0"/>
                <a:cs typeface="Times New Roman" panose="02020603050405020304" pitchFamily="18" charset="0"/>
              </a:rPr>
              <a:t>identifies the content </a:t>
            </a:r>
            <a:r>
              <a:rPr lang="en-GB" sz="2800" dirty="0">
                <a:latin typeface="Times New Roman" panose="02020603050405020304" pitchFamily="18" charset="0"/>
                <a:cs typeface="Times New Roman" panose="02020603050405020304" pitchFamily="18" charset="0"/>
              </a:rPr>
              <a:t>and characteristics of essay question to assess and score </a:t>
            </a:r>
            <a:r>
              <a:rPr lang="en-GB" sz="2800" dirty="0">
                <a:solidFill>
                  <a:srgbClr val="FF0000"/>
                </a:solidFill>
                <a:latin typeface="Times New Roman" panose="02020603050405020304" pitchFamily="18" charset="0"/>
                <a:cs typeface="Times New Roman" panose="02020603050405020304" pitchFamily="18" charset="0"/>
              </a:rPr>
              <a:t>separately.  </a:t>
            </a:r>
          </a:p>
          <a:p>
            <a:pPr algn="just"/>
            <a:r>
              <a:rPr lang="en-GB" sz="2800" dirty="0">
                <a:latin typeface="Times New Roman" panose="02020603050405020304" pitchFamily="18" charset="0"/>
                <a:cs typeface="Times New Roman" panose="02020603050405020304" pitchFamily="18" charset="0"/>
              </a:rPr>
              <a:t>Students earn points based on how well they address each </a:t>
            </a:r>
            <a:r>
              <a:rPr lang="en-GB" sz="2800" dirty="0">
                <a:solidFill>
                  <a:srgbClr val="FF0000"/>
                </a:solidFill>
                <a:latin typeface="Times New Roman" panose="02020603050405020304" pitchFamily="18" charset="0"/>
                <a:cs typeface="Times New Roman" panose="02020603050405020304" pitchFamily="18" charset="0"/>
              </a:rPr>
              <a:t>content</a:t>
            </a:r>
            <a:r>
              <a:rPr lang="en-GB" sz="2800" dirty="0">
                <a:latin typeface="Times New Roman" panose="02020603050405020304" pitchFamily="18" charset="0"/>
                <a:cs typeface="Times New Roman" panose="02020603050405020304" pitchFamily="18" charset="0"/>
              </a:rPr>
              <a:t> and </a:t>
            </a:r>
            <a:r>
              <a:rPr lang="en-GB" sz="2800" dirty="0">
                <a:solidFill>
                  <a:srgbClr val="FF0000"/>
                </a:solidFill>
                <a:latin typeface="Times New Roman" panose="02020603050405020304" pitchFamily="18" charset="0"/>
                <a:cs typeface="Times New Roman" panose="02020603050405020304" pitchFamily="18" charset="0"/>
              </a:rPr>
              <a:t>characteristics,</a:t>
            </a:r>
            <a:r>
              <a:rPr lang="en-GB" sz="2800" dirty="0">
                <a:latin typeface="Times New Roman" panose="02020603050405020304" pitchFamily="18" charset="0"/>
                <a:cs typeface="Times New Roman" panose="02020603050405020304" pitchFamily="18" charset="0"/>
              </a:rPr>
              <a:t> not their overall response.  </a:t>
            </a:r>
          </a:p>
        </p:txBody>
      </p:sp>
      <p:sp>
        <p:nvSpPr>
          <p:cNvPr id="6" name="Date Placeholder 5"/>
          <p:cNvSpPr>
            <a:spLocks noGrp="1"/>
          </p:cNvSpPr>
          <p:nvPr>
            <p:ph type="dt" sz="half" idx="10"/>
          </p:nvPr>
        </p:nvSpPr>
        <p:spPr/>
        <p:txBody>
          <a:bodyPr/>
          <a:lstStyle/>
          <a:p>
            <a:fld id="{A1135AE3-04FA-4BCE-AF71-9C4901890DF8}"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84</a:t>
            </a:fld>
            <a:endParaRPr lang="en-US"/>
          </a:p>
        </p:txBody>
      </p:sp>
    </p:spTree>
    <p:extLst>
      <p:ext uri="{BB962C8B-B14F-4D97-AF65-F5344CB8AC3E}">
        <p14:creationId xmlns:p14="http://schemas.microsoft.com/office/powerpoint/2010/main" val="30418232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rmAutofit fontScale="90000"/>
          </a:bodyPr>
          <a:lstStyle/>
          <a:p>
            <a:r>
              <a:rPr lang="en-US" sz="4400" b="1" dirty="0">
                <a:latin typeface="Times New Roman" panose="02020603050405020304" pitchFamily="18" charset="0"/>
                <a:cs typeface="Times New Roman" panose="02020603050405020304" pitchFamily="18" charset="0"/>
              </a:rPr>
              <a:t>Example </a:t>
            </a:r>
            <a:br>
              <a:rPr lang="en-US" dirty="0"/>
            </a:br>
            <a:endParaRPr lang="en-US" dirty="0"/>
          </a:p>
        </p:txBody>
      </p:sp>
      <p:sp>
        <p:nvSpPr>
          <p:cNvPr id="3" name="Content Placeholder 2"/>
          <p:cNvSpPr>
            <a:spLocks noGrp="1"/>
          </p:cNvSpPr>
          <p:nvPr>
            <p:ph idx="1"/>
          </p:nvPr>
        </p:nvSpPr>
        <p:spPr/>
        <p:txBody>
          <a:bodyPr>
            <a:normAutofit/>
          </a:bodyPr>
          <a:lstStyle/>
          <a:p>
            <a:r>
              <a:rPr lang="en-GB" sz="2800" dirty="0">
                <a:latin typeface="Times New Roman" panose="02020603050405020304" pitchFamily="18" charset="0"/>
                <a:cs typeface="Times New Roman" panose="02020603050405020304" pitchFamily="18" charset="0"/>
              </a:rPr>
              <a:t>Compare between respiratory acidosis and alkalosis including: Definition, Causes, Mechanisms, </a:t>
            </a:r>
          </a:p>
          <a:p>
            <a:r>
              <a:rPr lang="en-GB" sz="2800" dirty="0">
                <a:latin typeface="Times New Roman" panose="02020603050405020304" pitchFamily="18" charset="0"/>
                <a:cs typeface="Times New Roman" panose="02020603050405020304" pitchFamily="18" charset="0"/>
              </a:rPr>
              <a:t>Pathophysiology, Clinical manifestation, Diagnostic tests, Interpretations, and Interventions.</a:t>
            </a:r>
          </a:p>
          <a:p>
            <a:endParaRPr lang="en-GB" sz="2800"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Total score =</a:t>
            </a:r>
            <a:r>
              <a:rPr lang="" sz="2800" dirty="0">
                <a:latin typeface="Times New Roman" panose="02020603050405020304" pitchFamily="18" charset="0"/>
                <a:cs typeface="Times New Roman" panose="02020603050405020304" pitchFamily="18" charset="0"/>
              </a:rPr>
              <a:t>30</a:t>
            </a:r>
            <a:r>
              <a:rPr lang="en-GB" sz="2800" dirty="0">
                <a:latin typeface="Times New Roman" panose="02020603050405020304" pitchFamily="18" charset="0"/>
                <a:cs typeface="Times New Roman" panose="02020603050405020304" pitchFamily="18" charset="0"/>
              </a:rPr>
              <a:t> points</a:t>
            </a:r>
          </a:p>
          <a:p>
            <a:endParaRPr lang="en-GB" sz="2800"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0342661D-6B3F-43D5-8F91-7C63BFCCE539}"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12436653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440717"/>
              </p:ext>
            </p:extLst>
          </p:nvPr>
        </p:nvGraphicFramePr>
        <p:xfrm>
          <a:off x="2" y="479144"/>
          <a:ext cx="9143997" cy="6806189"/>
        </p:xfrm>
        <a:graphic>
          <a:graphicData uri="http://schemas.openxmlformats.org/drawingml/2006/table">
            <a:tbl>
              <a:tblPr firstRow="1" firstCol="1" bandRow="1"/>
              <a:tblGrid>
                <a:gridCol w="1379763">
                  <a:extLst>
                    <a:ext uri="{9D8B030D-6E8A-4147-A177-3AD203B41FA5}">
                      <a16:colId xmlns:a16="http://schemas.microsoft.com/office/drawing/2014/main" val="20000"/>
                    </a:ext>
                  </a:extLst>
                </a:gridCol>
                <a:gridCol w="1521572">
                  <a:extLst>
                    <a:ext uri="{9D8B030D-6E8A-4147-A177-3AD203B41FA5}">
                      <a16:colId xmlns:a16="http://schemas.microsoft.com/office/drawing/2014/main" val="20001"/>
                    </a:ext>
                  </a:extLst>
                </a:gridCol>
                <a:gridCol w="1521572">
                  <a:extLst>
                    <a:ext uri="{9D8B030D-6E8A-4147-A177-3AD203B41FA5}">
                      <a16:colId xmlns:a16="http://schemas.microsoft.com/office/drawing/2014/main" val="20002"/>
                    </a:ext>
                  </a:extLst>
                </a:gridCol>
                <a:gridCol w="1411958">
                  <a:extLst>
                    <a:ext uri="{9D8B030D-6E8A-4147-A177-3AD203B41FA5}">
                      <a16:colId xmlns:a16="http://schemas.microsoft.com/office/drawing/2014/main" val="20003"/>
                    </a:ext>
                  </a:extLst>
                </a:gridCol>
                <a:gridCol w="1411958">
                  <a:extLst>
                    <a:ext uri="{9D8B030D-6E8A-4147-A177-3AD203B41FA5}">
                      <a16:colId xmlns:a16="http://schemas.microsoft.com/office/drawing/2014/main" val="20004"/>
                    </a:ext>
                  </a:extLst>
                </a:gridCol>
                <a:gridCol w="1276280">
                  <a:extLst>
                    <a:ext uri="{9D8B030D-6E8A-4147-A177-3AD203B41FA5}">
                      <a16:colId xmlns:a16="http://schemas.microsoft.com/office/drawing/2014/main" val="20005"/>
                    </a:ext>
                  </a:extLst>
                </a:gridCol>
                <a:gridCol w="620894">
                  <a:extLst>
                    <a:ext uri="{9D8B030D-6E8A-4147-A177-3AD203B41FA5}">
                      <a16:colId xmlns:a16="http://schemas.microsoft.com/office/drawing/2014/main" val="20006"/>
                    </a:ext>
                  </a:extLst>
                </a:gridCol>
              </a:tblGrid>
              <a:tr h="382418">
                <a:tc rowSpan="2">
                  <a:txBody>
                    <a:bodyPr/>
                    <a:lstStyle/>
                    <a:p>
                      <a:pPr marL="0" marR="40005">
                        <a:lnSpc>
                          <a:spcPct val="107000"/>
                        </a:lnSpc>
                        <a:spcBef>
                          <a:spcPts val="320"/>
                        </a:spcBef>
                        <a:spcAft>
                          <a:spcPts val="0"/>
                        </a:spcAft>
                      </a:pPr>
                      <a:r>
                        <a:rPr lang="en-US" sz="1800" b="1" dirty="0">
                          <a:solidFill>
                            <a:srgbClr val="000000"/>
                          </a:solidFill>
                          <a:effectLst/>
                          <a:latin typeface="Cambria"/>
                          <a:ea typeface="Cambria"/>
                          <a:cs typeface="Cambria"/>
                        </a:rPr>
                        <a:t>Score level</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1800" b="1">
                          <a:solidFill>
                            <a:srgbClr val="000000"/>
                          </a:solidFill>
                          <a:effectLst/>
                          <a:latin typeface="Cambria"/>
                          <a:ea typeface="Cambria"/>
                          <a:cs typeface="Cambria"/>
                        </a:rPr>
                        <a:t>F </a:t>
                      </a:r>
                      <a:endParaRPr lang="en-US" sz="180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1800" b="1">
                          <a:effectLst/>
                          <a:latin typeface="Cambria"/>
                          <a:ea typeface="Cambria"/>
                          <a:cs typeface="Cambria"/>
                        </a:rPr>
                        <a:t>D</a:t>
                      </a:r>
                      <a:endParaRPr lang="en-US" sz="180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1800" b="1">
                          <a:effectLst/>
                          <a:latin typeface="Cambria"/>
                          <a:ea typeface="Cambria"/>
                          <a:cs typeface="Cambria"/>
                        </a:rPr>
                        <a:t>C</a:t>
                      </a:r>
                      <a:endParaRPr lang="en-US" sz="180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1800" b="1" dirty="0">
                          <a:effectLst/>
                          <a:latin typeface="Cambria"/>
                          <a:ea typeface="Cambria"/>
                          <a:cs typeface="Cambria"/>
                        </a:rPr>
                        <a:t>B</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1800" b="1">
                          <a:effectLst/>
                          <a:latin typeface="Cambria"/>
                          <a:ea typeface="Cambria"/>
                          <a:cs typeface="Cambria"/>
                        </a:rPr>
                        <a:t>A</a:t>
                      </a:r>
                      <a:endParaRPr lang="en-US" sz="180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marL="0" marR="0">
                        <a:spcBef>
                          <a:spcPts val="0"/>
                        </a:spcBef>
                        <a:spcAft>
                          <a:spcPts val="0"/>
                        </a:spcAft>
                      </a:pPr>
                      <a:r>
                        <a:rPr lang="en-US" sz="1800" b="1">
                          <a:effectLst/>
                          <a:latin typeface="Cambria"/>
                          <a:ea typeface="Cambria"/>
                          <a:cs typeface="Cambria"/>
                        </a:rPr>
                        <a:t>Score </a:t>
                      </a:r>
                      <a:endParaRPr lang="en-US" sz="180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768704">
                <a:tc vMerge="1">
                  <a:txBody>
                    <a:bodyPr/>
                    <a:lstStyle/>
                    <a:p>
                      <a:endParaRPr lang="en-US"/>
                    </a:p>
                  </a:txBody>
                  <a:tcPr/>
                </a:tc>
                <a:tc>
                  <a:txBody>
                    <a:bodyPr/>
                    <a:lstStyle/>
                    <a:p>
                      <a:pPr marL="0" marR="59055">
                        <a:lnSpc>
                          <a:spcPct val="107000"/>
                        </a:lnSpc>
                        <a:spcBef>
                          <a:spcPts val="315"/>
                        </a:spcBef>
                        <a:spcAft>
                          <a:spcPts val="0"/>
                        </a:spcAft>
                      </a:pPr>
                      <a:r>
                        <a:rPr lang="en-US" sz="1800" b="1" dirty="0">
                          <a:solidFill>
                            <a:srgbClr val="000000"/>
                          </a:solidFill>
                          <a:effectLst/>
                          <a:latin typeface="Cambria"/>
                          <a:ea typeface="Cambria"/>
                          <a:cs typeface="Cambria"/>
                        </a:rPr>
                        <a:t>0 – 1 </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7620" marR="0">
                        <a:spcBef>
                          <a:spcPts val="260"/>
                        </a:spcBef>
                        <a:spcAft>
                          <a:spcPts val="0"/>
                        </a:spcAft>
                      </a:pPr>
                      <a:r>
                        <a:rPr lang="en-US" sz="1800" b="1" dirty="0">
                          <a:solidFill>
                            <a:srgbClr val="231F20"/>
                          </a:solidFill>
                          <a:effectLst/>
                          <a:latin typeface="Tahoma"/>
                          <a:ea typeface="Cambria"/>
                          <a:cs typeface="Cambria"/>
                        </a:rPr>
                        <a:t>More than 1 – less than 2 points</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8890" marR="0">
                        <a:spcBef>
                          <a:spcPts val="260"/>
                        </a:spcBef>
                        <a:spcAft>
                          <a:spcPts val="0"/>
                        </a:spcAft>
                      </a:pPr>
                      <a:r>
                        <a:rPr lang="en-US" sz="1800" b="1" dirty="0">
                          <a:solidFill>
                            <a:srgbClr val="231F20"/>
                          </a:solidFill>
                          <a:effectLst/>
                          <a:latin typeface="Tahoma"/>
                          <a:ea typeface="Cambria"/>
                          <a:cs typeface="Cambria"/>
                        </a:rPr>
                        <a:t>More than 2 –less than 3 points</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8890" marR="0">
                        <a:spcBef>
                          <a:spcPts val="260"/>
                        </a:spcBef>
                        <a:spcAft>
                          <a:spcPts val="0"/>
                        </a:spcAft>
                      </a:pPr>
                      <a:r>
                        <a:rPr lang="en-US" sz="1800" b="1" dirty="0">
                          <a:effectLst/>
                          <a:latin typeface="Tahoma"/>
                          <a:ea typeface="Cambria"/>
                          <a:cs typeface="Cambria"/>
                        </a:rPr>
                        <a:t>more than 3 – less than 4 points</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260"/>
                        </a:spcBef>
                        <a:spcAft>
                          <a:spcPts val="0"/>
                        </a:spcAft>
                      </a:pPr>
                      <a:r>
                        <a:rPr lang="en-US" sz="1800" b="1" dirty="0">
                          <a:effectLst/>
                          <a:latin typeface="Tahoma"/>
                          <a:ea typeface="Cambria"/>
                          <a:cs typeface="Cambria"/>
                        </a:rPr>
                        <a:t>more than 4 –less than 5 points</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en-US"/>
                    </a:p>
                  </a:txBody>
                  <a:tcPr/>
                </a:tc>
                <a:extLst>
                  <a:ext uri="{0D108BD9-81ED-4DB2-BD59-A6C34878D82A}">
                    <a16:rowId xmlns:a16="http://schemas.microsoft.com/office/drawing/2014/main" val="10001"/>
                  </a:ext>
                </a:extLst>
              </a:tr>
              <a:tr h="353448">
                <a:tc>
                  <a:txBody>
                    <a:bodyPr/>
                    <a:lstStyle/>
                    <a:p>
                      <a:pPr marL="0" marR="40005">
                        <a:lnSpc>
                          <a:spcPct val="107000"/>
                        </a:lnSpc>
                        <a:spcBef>
                          <a:spcPts val="320"/>
                        </a:spcBef>
                        <a:spcAft>
                          <a:spcPts val="0"/>
                        </a:spcAft>
                      </a:pPr>
                      <a:r>
                        <a:rPr lang="en-US" sz="1800" b="1">
                          <a:solidFill>
                            <a:srgbClr val="231F20"/>
                          </a:solidFill>
                          <a:effectLst/>
                          <a:latin typeface="Cambria"/>
                          <a:ea typeface="Cambria"/>
                          <a:cs typeface="Cambria"/>
                        </a:rPr>
                        <a:t>Criteria </a:t>
                      </a:r>
                      <a:endParaRPr lang="en-US" sz="180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40005">
                        <a:lnSpc>
                          <a:spcPct val="107000"/>
                        </a:lnSpc>
                        <a:spcBef>
                          <a:spcPts val="320"/>
                        </a:spcBef>
                        <a:spcAft>
                          <a:spcPts val="0"/>
                        </a:spcAft>
                      </a:pPr>
                      <a:r>
                        <a:rPr lang="en-US" sz="1800">
                          <a:solidFill>
                            <a:srgbClr val="231F20"/>
                          </a:solidFill>
                          <a:effectLst/>
                          <a:latin typeface="Cambria"/>
                          <a:ea typeface="Cambria"/>
                          <a:cs typeface="Cambria"/>
                        </a:rPr>
                        <a:t> </a:t>
                      </a:r>
                      <a:endParaRPr lang="en-US" sz="180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solidFill>
                            <a:srgbClr val="231F20"/>
                          </a:solidFill>
                          <a:effectLst/>
                          <a:latin typeface="Cambria"/>
                          <a:ea typeface="Cambria"/>
                          <a:cs typeface="Cambria"/>
                        </a:rPr>
                        <a:t> </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solidFill>
                            <a:srgbClr val="231F20"/>
                          </a:solidFill>
                          <a:effectLst/>
                          <a:latin typeface="Cambria"/>
                          <a:ea typeface="Cambria"/>
                          <a:cs typeface="Cambria"/>
                        </a:rPr>
                        <a:t> </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solidFill>
                            <a:srgbClr val="231F20"/>
                          </a:solidFill>
                          <a:effectLst/>
                          <a:latin typeface="Cambria"/>
                          <a:ea typeface="Cambria"/>
                          <a:cs typeface="Cambria"/>
                        </a:rPr>
                        <a:t> </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a:solidFill>
                            <a:srgbClr val="231F20"/>
                          </a:solidFill>
                          <a:effectLst/>
                          <a:latin typeface="Cambria"/>
                          <a:ea typeface="Cambria"/>
                          <a:cs typeface="Cambria"/>
                        </a:rPr>
                        <a:t> </a:t>
                      </a:r>
                      <a:endParaRPr lang="en-US" sz="180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a:solidFill>
                            <a:srgbClr val="231F20"/>
                          </a:solidFill>
                          <a:effectLst/>
                          <a:latin typeface="Cambria"/>
                          <a:ea typeface="Cambria"/>
                          <a:cs typeface="Cambria"/>
                        </a:rPr>
                        <a:t> </a:t>
                      </a:r>
                      <a:endParaRPr lang="en-US" sz="180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73043">
                <a:tc>
                  <a:txBody>
                    <a:bodyPr/>
                    <a:lstStyle/>
                    <a:p>
                      <a:pPr marL="0" marR="40005">
                        <a:lnSpc>
                          <a:spcPct val="107000"/>
                        </a:lnSpc>
                        <a:spcBef>
                          <a:spcPts val="320"/>
                        </a:spcBef>
                        <a:spcAft>
                          <a:spcPts val="0"/>
                        </a:spcAft>
                      </a:pPr>
                      <a:r>
                        <a:rPr lang="en-US" sz="1800" b="1">
                          <a:effectLst/>
                          <a:latin typeface="Times New Roman"/>
                          <a:ea typeface="Times New Roman"/>
                          <a:cs typeface="Cambria"/>
                        </a:rPr>
                        <a:t>Clarity of Comparison</a:t>
                      </a:r>
                      <a:endParaRPr lang="en-US" sz="180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40005">
                        <a:lnSpc>
                          <a:spcPct val="107000"/>
                        </a:lnSpc>
                        <a:spcBef>
                          <a:spcPts val="320"/>
                        </a:spcBef>
                        <a:spcAft>
                          <a:spcPts val="0"/>
                        </a:spcAft>
                      </a:pPr>
                      <a:r>
                        <a:rPr lang="en-US" sz="1800" dirty="0">
                          <a:effectLst/>
                          <a:latin typeface="Times New Roman"/>
                          <a:ea typeface="Times New Roman"/>
                          <a:cs typeface="Cambria"/>
                        </a:rPr>
                        <a:t>The comparison is unclear</a:t>
                      </a:r>
                      <a:r>
                        <a:rPr lang="en-US" sz="1800" dirty="0">
                          <a:effectLst/>
                          <a:latin typeface="Cambria"/>
                          <a:ea typeface="Cambria"/>
                          <a:cs typeface="Cambria"/>
                        </a:rPr>
                        <a:t>.</a:t>
                      </a:r>
                    </a:p>
                    <a:p>
                      <a:pPr marL="0" marR="40005">
                        <a:lnSpc>
                          <a:spcPct val="107000"/>
                        </a:lnSpc>
                        <a:spcBef>
                          <a:spcPts val="320"/>
                        </a:spcBef>
                        <a:spcAft>
                          <a:spcPts val="0"/>
                        </a:spcAft>
                      </a:pPr>
                      <a:r>
                        <a:rPr lang="en-US" sz="1800" b="1" dirty="0">
                          <a:solidFill>
                            <a:srgbClr val="FF0000"/>
                          </a:solidFill>
                          <a:effectLst/>
                          <a:latin typeface="Cambria"/>
                          <a:ea typeface="Cambria"/>
                          <a:cs typeface="Cambria"/>
                        </a:rPr>
                        <a:t>(More than 4) </a:t>
                      </a:r>
                      <a:r>
                        <a:rPr lang="en-US" sz="1800" dirty="0">
                          <a:effectLst/>
                          <a:latin typeface="Cambria"/>
                          <a:ea typeface="Cambria"/>
                          <a:cs typeface="Cambria"/>
                        </a:rPr>
                        <a:t>lacking items.</a:t>
                      </a:r>
                    </a:p>
                    <a:p>
                      <a:pPr marL="0" marR="40005">
                        <a:lnSpc>
                          <a:spcPct val="107000"/>
                        </a:lnSpc>
                        <a:spcBef>
                          <a:spcPts val="320"/>
                        </a:spcBef>
                        <a:spcAft>
                          <a:spcPts val="0"/>
                        </a:spcAft>
                      </a:pPr>
                      <a:r>
                        <a:rPr lang="en-US" sz="1800" dirty="0">
                          <a:solidFill>
                            <a:srgbClr val="231F20"/>
                          </a:solidFill>
                          <a:effectLst/>
                          <a:latin typeface="Cambria"/>
                          <a:ea typeface="Cambria"/>
                          <a:cs typeface="Cambria"/>
                        </a:rPr>
                        <a:t> </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effectLst/>
                          <a:latin typeface="Times New Roman"/>
                          <a:ea typeface="Times New Roman"/>
                          <a:cs typeface="Cambria"/>
                        </a:rPr>
                        <a:t>The comparison is unclear, with no clear distinctions between similarities and differences.</a:t>
                      </a:r>
                      <a:r>
                        <a:rPr lang="en-US" sz="1800" b="1" dirty="0">
                          <a:solidFill>
                            <a:srgbClr val="FF0000"/>
                          </a:solidFill>
                          <a:effectLst/>
                          <a:latin typeface="Cambria"/>
                          <a:ea typeface="Cambria"/>
                          <a:cs typeface="Cambria"/>
                        </a:rPr>
                        <a:t> (3-4)</a:t>
                      </a:r>
                      <a:r>
                        <a:rPr lang="en-US" sz="1800" dirty="0">
                          <a:effectLst/>
                          <a:latin typeface="Cambria"/>
                          <a:ea typeface="Cambria"/>
                          <a:cs typeface="Cambria"/>
                        </a:rPr>
                        <a:t> items lacking.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effectLst/>
                          <a:latin typeface="Times New Roman"/>
                          <a:ea typeface="Times New Roman"/>
                          <a:cs typeface="Cambria"/>
                        </a:rPr>
                        <a:t>The comparison is somewhat clear, but lacks precision in distinguishing similarities and differences.</a:t>
                      </a:r>
                      <a:endParaRPr lang="en-US" sz="1800" dirty="0">
                        <a:effectLst/>
                        <a:latin typeface="Cambria"/>
                        <a:ea typeface="Cambria"/>
                        <a:cs typeface="Cambria"/>
                      </a:endParaRPr>
                    </a:p>
                    <a:p>
                      <a:pPr marL="0" marR="40005">
                        <a:lnSpc>
                          <a:spcPct val="107000"/>
                        </a:lnSpc>
                        <a:spcBef>
                          <a:spcPts val="320"/>
                        </a:spcBef>
                        <a:spcAft>
                          <a:spcPts val="0"/>
                        </a:spcAft>
                      </a:pPr>
                      <a:r>
                        <a:rPr lang="en-US" sz="1800" b="1" dirty="0">
                          <a:solidFill>
                            <a:srgbClr val="FF0000"/>
                          </a:solidFill>
                          <a:effectLst/>
                          <a:latin typeface="Cambria"/>
                          <a:ea typeface="Cambria"/>
                          <a:cs typeface="Cambria"/>
                        </a:rPr>
                        <a:t>(2-3)</a:t>
                      </a:r>
                      <a:r>
                        <a:rPr lang="en-US" sz="1800" dirty="0">
                          <a:effectLst/>
                          <a:latin typeface="Cambria"/>
                          <a:ea typeface="Cambria"/>
                          <a:cs typeface="Cambria"/>
                        </a:rPr>
                        <a:t> items lacking.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effectLst/>
                          <a:latin typeface="Times New Roman"/>
                          <a:ea typeface="Times New Roman"/>
                          <a:cs typeface="Cambria"/>
                        </a:rPr>
                        <a:t>The comparison is mostly clear, with some distinctions between similarities and differences</a:t>
                      </a:r>
                      <a:r>
                        <a:rPr lang="en-US" sz="1800" dirty="0">
                          <a:effectLst/>
                          <a:latin typeface="Cambria"/>
                          <a:ea typeface="Cambria"/>
                          <a:cs typeface="Cambria"/>
                        </a:rPr>
                        <a:t>. </a:t>
                      </a:r>
                    </a:p>
                    <a:p>
                      <a:pPr marL="0" marR="40005">
                        <a:lnSpc>
                          <a:spcPct val="107000"/>
                        </a:lnSpc>
                        <a:spcBef>
                          <a:spcPts val="320"/>
                        </a:spcBef>
                        <a:spcAft>
                          <a:spcPts val="0"/>
                        </a:spcAft>
                      </a:pPr>
                      <a:r>
                        <a:rPr lang="en-US" sz="1800" b="1" dirty="0">
                          <a:solidFill>
                            <a:srgbClr val="FF0000"/>
                          </a:solidFill>
                          <a:effectLst/>
                          <a:latin typeface="Cambria"/>
                          <a:ea typeface="Cambria"/>
                          <a:cs typeface="Cambria"/>
                        </a:rPr>
                        <a:t>(1-2)</a:t>
                      </a:r>
                      <a:r>
                        <a:rPr lang="en-US" sz="1800" dirty="0">
                          <a:effectLst/>
                          <a:latin typeface="Cambria"/>
                          <a:ea typeface="Cambria"/>
                          <a:cs typeface="Cambria"/>
                        </a:rPr>
                        <a:t> items lacking.</a:t>
                      </a:r>
                    </a:p>
                    <a:p>
                      <a:pPr marL="0" marR="40005">
                        <a:lnSpc>
                          <a:spcPct val="107000"/>
                        </a:lnSpc>
                        <a:spcBef>
                          <a:spcPts val="320"/>
                        </a:spcBef>
                        <a:spcAft>
                          <a:spcPts val="0"/>
                        </a:spcAft>
                      </a:pPr>
                      <a:r>
                        <a:rPr lang="en-US" sz="1800" dirty="0">
                          <a:effectLst/>
                          <a:latin typeface="Cambria"/>
                          <a:ea typeface="Cambria"/>
                          <a:cs typeface="Cambria"/>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effectLst/>
                          <a:latin typeface="Times New Roman"/>
                          <a:ea typeface="Times New Roman"/>
                          <a:cs typeface="Cambria"/>
                        </a:rPr>
                        <a:t>The comparison is exceptionally clear, with well-defined similarities and differences.</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solidFill>
                            <a:srgbClr val="231F20"/>
                          </a:solidFill>
                          <a:effectLst/>
                          <a:latin typeface="Cambria"/>
                          <a:ea typeface="Cambria"/>
                          <a:cs typeface="Cambria"/>
                        </a:rPr>
                        <a:t>    /5</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Date Placeholder 5"/>
          <p:cNvSpPr>
            <a:spLocks noGrp="1"/>
          </p:cNvSpPr>
          <p:nvPr>
            <p:ph type="dt" sz="half" idx="10"/>
          </p:nvPr>
        </p:nvSpPr>
        <p:spPr/>
        <p:txBody>
          <a:bodyPr/>
          <a:lstStyle/>
          <a:p>
            <a:fld id="{F7CD9B73-3781-44CA-8288-FEB909BC63FD}"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36523336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80900023"/>
              </p:ext>
            </p:extLst>
          </p:nvPr>
        </p:nvGraphicFramePr>
        <p:xfrm>
          <a:off x="1" y="761999"/>
          <a:ext cx="9143998" cy="6096001"/>
        </p:xfrm>
        <a:graphic>
          <a:graphicData uri="http://schemas.openxmlformats.org/drawingml/2006/table">
            <a:tbl>
              <a:tblPr firstRow="1" firstCol="1" bandRow="1"/>
              <a:tblGrid>
                <a:gridCol w="1439999">
                  <a:extLst>
                    <a:ext uri="{9D8B030D-6E8A-4147-A177-3AD203B41FA5}">
                      <a16:colId xmlns:a16="http://schemas.microsoft.com/office/drawing/2014/main" val="20000"/>
                    </a:ext>
                  </a:extLst>
                </a:gridCol>
                <a:gridCol w="1301600">
                  <a:extLst>
                    <a:ext uri="{9D8B030D-6E8A-4147-A177-3AD203B41FA5}">
                      <a16:colId xmlns:a16="http://schemas.microsoft.com/office/drawing/2014/main" val="20001"/>
                    </a:ext>
                  </a:extLst>
                </a:gridCol>
                <a:gridCol w="1588000">
                  <a:extLst>
                    <a:ext uri="{9D8B030D-6E8A-4147-A177-3AD203B41FA5}">
                      <a16:colId xmlns:a16="http://schemas.microsoft.com/office/drawing/2014/main" val="20002"/>
                    </a:ext>
                  </a:extLst>
                </a:gridCol>
                <a:gridCol w="1360800">
                  <a:extLst>
                    <a:ext uri="{9D8B030D-6E8A-4147-A177-3AD203B41FA5}">
                      <a16:colId xmlns:a16="http://schemas.microsoft.com/office/drawing/2014/main" val="20003"/>
                    </a:ext>
                  </a:extLst>
                </a:gridCol>
                <a:gridCol w="1473599">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648000">
                  <a:extLst>
                    <a:ext uri="{9D8B030D-6E8A-4147-A177-3AD203B41FA5}">
                      <a16:colId xmlns:a16="http://schemas.microsoft.com/office/drawing/2014/main" val="20006"/>
                    </a:ext>
                  </a:extLst>
                </a:gridCol>
              </a:tblGrid>
              <a:tr h="6096001">
                <a:tc>
                  <a:txBody>
                    <a:bodyPr/>
                    <a:lstStyle/>
                    <a:p>
                      <a:pPr marL="0" marR="40005">
                        <a:lnSpc>
                          <a:spcPct val="107000"/>
                        </a:lnSpc>
                        <a:spcBef>
                          <a:spcPts val="320"/>
                        </a:spcBef>
                        <a:spcAft>
                          <a:spcPts val="0"/>
                        </a:spcAft>
                      </a:pPr>
                      <a:r>
                        <a:rPr lang="en-US" sz="1600" b="1" dirty="0">
                          <a:effectLst/>
                          <a:latin typeface="Times New Roman"/>
                          <a:ea typeface="Times New Roman"/>
                          <a:cs typeface="Cambria"/>
                        </a:rPr>
                        <a:t>Depth of Analysis</a:t>
                      </a:r>
                      <a:r>
                        <a:rPr lang="en-US" sz="1600" b="1" dirty="0">
                          <a:solidFill>
                            <a:srgbClr val="FF0000"/>
                          </a:solidFill>
                          <a:effectLst/>
                          <a:latin typeface="Cambria"/>
                          <a:ea typeface="Cambria"/>
                          <a:cs typeface="Cambria"/>
                        </a:rPr>
                        <a:t> </a:t>
                      </a:r>
                      <a:endParaRPr lang="en-US" sz="16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40005">
                        <a:lnSpc>
                          <a:spcPct val="107000"/>
                        </a:lnSpc>
                        <a:spcBef>
                          <a:spcPts val="320"/>
                        </a:spcBef>
                        <a:spcAft>
                          <a:spcPts val="0"/>
                        </a:spcAft>
                      </a:pPr>
                      <a:r>
                        <a:rPr lang="en-US" sz="1600" dirty="0">
                          <a:effectLst/>
                          <a:latin typeface="Times New Roman"/>
                          <a:ea typeface="Times New Roman"/>
                          <a:cs typeface="Cambria"/>
                        </a:rPr>
                        <a:t>Provides superficial or minimal analysis with few developed points. </a:t>
                      </a:r>
                      <a:r>
                        <a:rPr lang="en-US" sz="1600" b="1" dirty="0">
                          <a:solidFill>
                            <a:srgbClr val="FF0000"/>
                          </a:solidFill>
                          <a:effectLst/>
                          <a:latin typeface="Cambria"/>
                          <a:ea typeface="Cambria"/>
                          <a:cs typeface="Cambria"/>
                        </a:rPr>
                        <a:t>(More than 5) </a:t>
                      </a:r>
                      <a:r>
                        <a:rPr lang="en-US" sz="1600" dirty="0">
                          <a:effectLst/>
                          <a:latin typeface="Cambria"/>
                          <a:ea typeface="Cambria"/>
                          <a:cs typeface="Cambria"/>
                        </a:rPr>
                        <a:t>lacking items.</a:t>
                      </a:r>
                      <a:r>
                        <a:rPr lang="en-US" sz="1600" dirty="0">
                          <a:effectLst/>
                          <a:latin typeface="Times New Roman"/>
                          <a:ea typeface="Times New Roman"/>
                          <a:cs typeface="Cambria"/>
                        </a:rPr>
                        <a:t> </a:t>
                      </a:r>
                      <a:endParaRPr lang="en-US" sz="16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600" dirty="0">
                          <a:effectLst/>
                          <a:latin typeface="Times New Roman"/>
                          <a:ea typeface="Times New Roman"/>
                          <a:cs typeface="Cambria"/>
                        </a:rPr>
                        <a:t>Shows some understanding of acidosis but  very lacks depth in explanation of mechanisms or treatment options </a:t>
                      </a:r>
                      <a:r>
                        <a:rPr lang="en-US" sz="1600" b="1" dirty="0">
                          <a:solidFill>
                            <a:srgbClr val="FF0000"/>
                          </a:solidFill>
                          <a:effectLst/>
                          <a:latin typeface="Times New Roman"/>
                          <a:ea typeface="Times New Roman"/>
                          <a:cs typeface="Cambria"/>
                        </a:rPr>
                        <a:t>(3-5).</a:t>
                      </a:r>
                      <a:endParaRPr lang="en-US" sz="16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600" dirty="0">
                          <a:effectLst/>
                          <a:latin typeface="Cambria"/>
                          <a:ea typeface="Cambria"/>
                          <a:cs typeface="Cambria"/>
                        </a:rPr>
                        <a:t>Shows a basic understanding of both.</a:t>
                      </a:r>
                    </a:p>
                    <a:p>
                      <a:pPr marL="0" marR="40005">
                        <a:lnSpc>
                          <a:spcPct val="107000"/>
                        </a:lnSpc>
                        <a:spcBef>
                          <a:spcPts val="320"/>
                        </a:spcBef>
                        <a:spcAft>
                          <a:spcPts val="0"/>
                        </a:spcAft>
                      </a:pPr>
                      <a:r>
                        <a:rPr lang="en-US" sz="1600" dirty="0">
                          <a:effectLst/>
                          <a:latin typeface="Cambria"/>
                          <a:ea typeface="Cambria"/>
                          <a:cs typeface="Cambria"/>
                        </a:rPr>
                        <a:t> but lacks depth in explanation of mechanisms or treatment options</a:t>
                      </a:r>
                      <a:r>
                        <a:rPr lang="en-US" sz="1600" b="1" dirty="0">
                          <a:solidFill>
                            <a:srgbClr val="FF0000"/>
                          </a:solidFill>
                          <a:effectLst/>
                          <a:latin typeface="Cambria"/>
                          <a:ea typeface="Cambria"/>
                          <a:cs typeface="Cambria"/>
                        </a:rPr>
                        <a:t>(2-3).</a:t>
                      </a:r>
                      <a:endParaRPr lang="en-US" sz="16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600" dirty="0">
                          <a:effectLst/>
                          <a:latin typeface="Cambria"/>
                          <a:ea typeface="Cambria"/>
                          <a:cs typeface="Cambria"/>
                        </a:rPr>
                        <a:t>Covers main causes and mechanisms of both types of acidosis, with    </a:t>
                      </a:r>
                      <a:r>
                        <a:rPr lang="en-US" sz="1600" b="1" dirty="0">
                          <a:solidFill>
                            <a:srgbClr val="FF0000"/>
                          </a:solidFill>
                          <a:effectLst/>
                          <a:latin typeface="Cambria"/>
                          <a:ea typeface="Cambria"/>
                          <a:cs typeface="Cambria"/>
                        </a:rPr>
                        <a:t>(1-2)</a:t>
                      </a:r>
                      <a:r>
                        <a:rPr lang="en-US" sz="1600" dirty="0">
                          <a:solidFill>
                            <a:srgbClr val="FF0000"/>
                          </a:solidFill>
                          <a:effectLst/>
                          <a:latin typeface="Cambria"/>
                          <a:ea typeface="Cambria"/>
                          <a:cs typeface="Cambria"/>
                        </a:rPr>
                        <a:t>    </a:t>
                      </a:r>
                      <a:endParaRPr lang="en-US" sz="1600" dirty="0">
                        <a:effectLst/>
                        <a:latin typeface="Cambria"/>
                        <a:ea typeface="Cambria"/>
                        <a:cs typeface="Cambria"/>
                      </a:endParaRPr>
                    </a:p>
                    <a:p>
                      <a:pPr marL="0" marR="40005">
                        <a:lnSpc>
                          <a:spcPct val="107000"/>
                        </a:lnSpc>
                        <a:spcBef>
                          <a:spcPts val="320"/>
                        </a:spcBef>
                        <a:spcAft>
                          <a:spcPts val="0"/>
                        </a:spcAft>
                      </a:pPr>
                      <a:r>
                        <a:rPr lang="en-US" sz="1600" dirty="0">
                          <a:effectLst/>
                          <a:latin typeface="Times New Roman"/>
                          <a:ea typeface="Times New Roman"/>
                          <a:cs typeface="Cambria"/>
                        </a:rPr>
                        <a:t>inaccuracies</a:t>
                      </a:r>
                      <a:endParaRPr lang="en-US" sz="1600" dirty="0">
                        <a:effectLst/>
                        <a:latin typeface="Cambria"/>
                        <a:ea typeface="Cambria"/>
                        <a:cs typeface="Cambria"/>
                      </a:endParaRPr>
                    </a:p>
                    <a:p>
                      <a:pPr marL="0" marR="40005">
                        <a:lnSpc>
                          <a:spcPct val="107000"/>
                        </a:lnSpc>
                        <a:spcBef>
                          <a:spcPts val="320"/>
                        </a:spcBef>
                        <a:spcAft>
                          <a:spcPts val="0"/>
                        </a:spcAft>
                      </a:pPr>
                      <a:r>
                        <a:rPr lang="en-US" sz="1600" dirty="0">
                          <a:effectLst/>
                          <a:latin typeface="Times New Roman"/>
                          <a:ea typeface="Times New Roman"/>
                          <a:cs typeface="Cambria"/>
                        </a:rPr>
                        <a:t> </a:t>
                      </a:r>
                      <a:endParaRPr lang="en-US" sz="1600" dirty="0">
                        <a:effectLst/>
                        <a:latin typeface="Cambria"/>
                        <a:ea typeface="Cambria"/>
                        <a:cs typeface="Cambria"/>
                      </a:endParaRPr>
                    </a:p>
                    <a:p>
                      <a:pPr marL="0" marR="40005">
                        <a:lnSpc>
                          <a:spcPct val="107000"/>
                        </a:lnSpc>
                        <a:spcBef>
                          <a:spcPts val="320"/>
                        </a:spcBef>
                        <a:spcAft>
                          <a:spcPts val="0"/>
                        </a:spcAft>
                      </a:pPr>
                      <a:r>
                        <a:rPr lang="en-US" sz="1600" dirty="0">
                          <a:effectLst/>
                          <a:latin typeface="Times New Roman"/>
                          <a:ea typeface="Times New Roman"/>
                          <a:cs typeface="Cambria"/>
                        </a:rPr>
                        <a:t> </a:t>
                      </a:r>
                      <a:endParaRPr lang="en-US" sz="1600" dirty="0">
                        <a:effectLst/>
                        <a:latin typeface="Cambria"/>
                        <a:ea typeface="Cambria"/>
                        <a:cs typeface="Cambria"/>
                      </a:endParaRPr>
                    </a:p>
                    <a:p>
                      <a:pPr marL="0" marR="40005">
                        <a:lnSpc>
                          <a:spcPct val="107000"/>
                        </a:lnSpc>
                        <a:spcBef>
                          <a:spcPts val="320"/>
                        </a:spcBef>
                        <a:spcAft>
                          <a:spcPts val="0"/>
                        </a:spcAft>
                      </a:pPr>
                      <a:r>
                        <a:rPr lang="en-US" sz="1600" dirty="0">
                          <a:solidFill>
                            <a:srgbClr val="231F20"/>
                          </a:solidFill>
                          <a:effectLst/>
                          <a:latin typeface="Cambria"/>
                          <a:ea typeface="Cambria"/>
                          <a:cs typeface="Cambria"/>
                        </a:rPr>
                        <a:t> </a:t>
                      </a:r>
                      <a:endParaRPr lang="en-US" sz="16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600" dirty="0">
                          <a:effectLst/>
                          <a:latin typeface="Times New Roman"/>
                          <a:ea typeface="Times New Roman"/>
                          <a:cs typeface="Cambria"/>
                        </a:rPr>
                        <a:t>Provides in-depth analysis of both</a:t>
                      </a:r>
                      <a:r>
                        <a:rPr lang="en-US" sz="1600" dirty="0">
                          <a:effectLst/>
                          <a:latin typeface="Cambria"/>
                          <a:ea typeface="Cambria"/>
                          <a:cs typeface="Cambria"/>
                        </a:rPr>
                        <a:t> metabolic and respiratory acidosis </a:t>
                      </a:r>
                      <a:r>
                        <a:rPr lang="en-US" sz="1600" dirty="0">
                          <a:effectLst/>
                          <a:latin typeface="Times New Roman"/>
                          <a:ea typeface="Times New Roman"/>
                          <a:cs typeface="Cambria"/>
                        </a:rPr>
                        <a:t>including multiple well-developed points of comparison </a:t>
                      </a:r>
                      <a:r>
                        <a:rPr lang="en-US" sz="1600" dirty="0">
                          <a:effectLst/>
                          <a:latin typeface="Cambria"/>
                          <a:ea typeface="Cambria"/>
                          <a:cs typeface="Cambria"/>
                        </a:rPr>
                        <a:t>including causes, pathophysiology, clinical presentation and treatment, information is accurate and detailed.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600" dirty="0">
                          <a:solidFill>
                            <a:srgbClr val="231F20"/>
                          </a:solidFill>
                          <a:effectLst/>
                          <a:latin typeface="Cambria"/>
                          <a:ea typeface="Cambria"/>
                          <a:cs typeface="Cambria"/>
                        </a:rPr>
                        <a:t>   /5</a:t>
                      </a:r>
                      <a:endParaRPr lang="en-US" sz="16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Date Placeholder 1"/>
          <p:cNvSpPr>
            <a:spLocks noGrp="1"/>
          </p:cNvSpPr>
          <p:nvPr>
            <p:ph type="dt" sz="half" idx="10"/>
          </p:nvPr>
        </p:nvSpPr>
        <p:spPr/>
        <p:txBody>
          <a:bodyPr/>
          <a:lstStyle/>
          <a:p>
            <a:fld id="{E5D4A37B-3D55-4B82-BD92-3CF8598ADFA4}"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3190763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68700675"/>
              </p:ext>
            </p:extLst>
          </p:nvPr>
        </p:nvGraphicFramePr>
        <p:xfrm>
          <a:off x="-2" y="838200"/>
          <a:ext cx="9144004" cy="6019800"/>
        </p:xfrm>
        <a:graphic>
          <a:graphicData uri="http://schemas.openxmlformats.org/drawingml/2006/table">
            <a:tbl>
              <a:tblPr firstRow="1" firstCol="1" bandRow="1"/>
              <a:tblGrid>
                <a:gridCol w="1440000">
                  <a:extLst>
                    <a:ext uri="{9D8B030D-6E8A-4147-A177-3AD203B41FA5}">
                      <a16:colId xmlns:a16="http://schemas.microsoft.com/office/drawing/2014/main" val="20000"/>
                    </a:ext>
                  </a:extLst>
                </a:gridCol>
                <a:gridCol w="1301601">
                  <a:extLst>
                    <a:ext uri="{9D8B030D-6E8A-4147-A177-3AD203B41FA5}">
                      <a16:colId xmlns:a16="http://schemas.microsoft.com/office/drawing/2014/main" val="20001"/>
                    </a:ext>
                  </a:extLst>
                </a:gridCol>
                <a:gridCol w="1588001">
                  <a:extLst>
                    <a:ext uri="{9D8B030D-6E8A-4147-A177-3AD203B41FA5}">
                      <a16:colId xmlns:a16="http://schemas.microsoft.com/office/drawing/2014/main" val="20002"/>
                    </a:ext>
                  </a:extLst>
                </a:gridCol>
                <a:gridCol w="1360801">
                  <a:extLst>
                    <a:ext uri="{9D8B030D-6E8A-4147-A177-3AD203B41FA5}">
                      <a16:colId xmlns:a16="http://schemas.microsoft.com/office/drawing/2014/main" val="20003"/>
                    </a:ext>
                  </a:extLst>
                </a:gridCol>
                <a:gridCol w="1473600">
                  <a:extLst>
                    <a:ext uri="{9D8B030D-6E8A-4147-A177-3AD203B41FA5}">
                      <a16:colId xmlns:a16="http://schemas.microsoft.com/office/drawing/2014/main" val="20004"/>
                    </a:ext>
                  </a:extLst>
                </a:gridCol>
                <a:gridCol w="1332001">
                  <a:extLst>
                    <a:ext uri="{9D8B030D-6E8A-4147-A177-3AD203B41FA5}">
                      <a16:colId xmlns:a16="http://schemas.microsoft.com/office/drawing/2014/main" val="20005"/>
                    </a:ext>
                  </a:extLst>
                </a:gridCol>
                <a:gridCol w="648000">
                  <a:extLst>
                    <a:ext uri="{9D8B030D-6E8A-4147-A177-3AD203B41FA5}">
                      <a16:colId xmlns:a16="http://schemas.microsoft.com/office/drawing/2014/main" val="20006"/>
                    </a:ext>
                  </a:extLst>
                </a:gridCol>
              </a:tblGrid>
              <a:tr h="6019800">
                <a:tc>
                  <a:txBody>
                    <a:bodyPr/>
                    <a:lstStyle/>
                    <a:p>
                      <a:pPr marL="0" marR="40005">
                        <a:lnSpc>
                          <a:spcPct val="107000"/>
                        </a:lnSpc>
                        <a:spcBef>
                          <a:spcPts val="320"/>
                        </a:spcBef>
                        <a:spcAft>
                          <a:spcPts val="0"/>
                        </a:spcAft>
                      </a:pPr>
                      <a:r>
                        <a:rPr lang="en-US" sz="2000" b="1" dirty="0">
                          <a:effectLst/>
                          <a:latin typeface="Cambria"/>
                          <a:ea typeface="Cambria"/>
                          <a:cs typeface="Cambria"/>
                        </a:rPr>
                        <a:t>Use of evidence /Examples  </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40005">
                        <a:lnSpc>
                          <a:spcPct val="107000"/>
                        </a:lnSpc>
                        <a:spcBef>
                          <a:spcPts val="320"/>
                        </a:spcBef>
                        <a:spcAft>
                          <a:spcPts val="0"/>
                        </a:spcAft>
                      </a:pPr>
                      <a:r>
                        <a:rPr lang="en-US" sz="2000" dirty="0">
                          <a:effectLst/>
                          <a:latin typeface="Times New Roman"/>
                          <a:ea typeface="Times New Roman"/>
                          <a:cs typeface="Cambria"/>
                        </a:rPr>
                        <a:t>Little or no use of examples or evidence to support points.</a:t>
                      </a:r>
                      <a:endParaRPr lang="en-US" sz="2000" dirty="0">
                        <a:effectLst/>
                        <a:latin typeface="Cambria"/>
                        <a:ea typeface="Cambria"/>
                        <a:cs typeface="Cambria"/>
                      </a:endParaRPr>
                    </a:p>
                    <a:p>
                      <a:pPr marL="0" marR="40005">
                        <a:lnSpc>
                          <a:spcPct val="107000"/>
                        </a:lnSpc>
                        <a:spcBef>
                          <a:spcPts val="320"/>
                        </a:spcBef>
                        <a:spcAft>
                          <a:spcPts val="0"/>
                        </a:spcAft>
                      </a:pPr>
                      <a:r>
                        <a:rPr lang="en-US" sz="2000" dirty="0">
                          <a:effectLst/>
                          <a:latin typeface="Cambria"/>
                          <a:ea typeface="Cambria"/>
                          <a:cs typeface="Cambria"/>
                        </a:rPr>
                        <a:t> </a:t>
                      </a:r>
                    </a:p>
                    <a:p>
                      <a:pPr marL="0" marR="40005">
                        <a:lnSpc>
                          <a:spcPct val="107000"/>
                        </a:lnSpc>
                        <a:spcBef>
                          <a:spcPts val="320"/>
                        </a:spcBef>
                        <a:spcAft>
                          <a:spcPts val="0"/>
                        </a:spcAft>
                      </a:pPr>
                      <a:r>
                        <a:rPr lang="en-US" sz="2000" dirty="0">
                          <a:solidFill>
                            <a:srgbClr val="231F20"/>
                          </a:solidFill>
                          <a:effectLst/>
                          <a:latin typeface="Cambria"/>
                          <a:ea typeface="Cambria"/>
                          <a:cs typeface="Cambria"/>
                        </a:rPr>
                        <a:t> </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effectLst/>
                          <a:latin typeface="Times New Roman"/>
                          <a:ea typeface="Times New Roman"/>
                          <a:cs typeface="Cambria"/>
                        </a:rPr>
                        <a:t>Provides limited or weak evidence and examples that do not fully support the analysis.</a:t>
                      </a:r>
                      <a:endParaRPr lang="en-US" sz="2000" dirty="0">
                        <a:effectLst/>
                        <a:latin typeface="Cambria"/>
                        <a:ea typeface="Cambria"/>
                        <a:cs typeface="Cambria"/>
                      </a:endParaRPr>
                    </a:p>
                    <a:p>
                      <a:pPr marL="0" marR="40005">
                        <a:lnSpc>
                          <a:spcPct val="107000"/>
                        </a:lnSpc>
                        <a:spcBef>
                          <a:spcPts val="320"/>
                        </a:spcBef>
                        <a:spcAft>
                          <a:spcPts val="0"/>
                        </a:spcAft>
                      </a:pPr>
                      <a:r>
                        <a:rPr lang="en-US" sz="2000" b="1" dirty="0">
                          <a:solidFill>
                            <a:srgbClr val="FF0000"/>
                          </a:solidFill>
                          <a:effectLst/>
                          <a:latin typeface="Times New Roman"/>
                          <a:ea typeface="Times New Roman"/>
                          <a:cs typeface="Cambria"/>
                        </a:rPr>
                        <a:t>More than 3 examples </a:t>
                      </a:r>
                      <a:r>
                        <a:rPr lang="en-US" sz="2000" dirty="0">
                          <a:effectLst/>
                          <a:latin typeface="Times New Roman"/>
                          <a:ea typeface="Times New Roman"/>
                          <a:cs typeface="Cambria"/>
                        </a:rPr>
                        <a:t>nor integrated. </a:t>
                      </a:r>
                      <a:endParaRPr lang="en-US" sz="2000" dirty="0">
                        <a:effectLst/>
                        <a:latin typeface="Cambria"/>
                        <a:ea typeface="Cambria"/>
                        <a:cs typeface="Cambria"/>
                      </a:endParaRPr>
                    </a:p>
                    <a:p>
                      <a:pPr marL="0" marR="40005">
                        <a:lnSpc>
                          <a:spcPct val="107000"/>
                        </a:lnSpc>
                        <a:spcBef>
                          <a:spcPts val="320"/>
                        </a:spcBef>
                        <a:spcAft>
                          <a:spcPts val="0"/>
                        </a:spcAft>
                      </a:pPr>
                      <a:r>
                        <a:rPr lang="en-US" sz="2000" dirty="0">
                          <a:solidFill>
                            <a:srgbClr val="231F20"/>
                          </a:solidFill>
                          <a:effectLst/>
                          <a:latin typeface="Cambria"/>
                          <a:ea typeface="Cambria"/>
                          <a:cs typeface="Cambria"/>
                        </a:rPr>
                        <a:t> </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effectLst/>
                          <a:latin typeface="Times New Roman"/>
                          <a:ea typeface="Times New Roman"/>
                          <a:cs typeface="Cambria"/>
                        </a:rPr>
                        <a:t>Uses relevant examples or data, though may not fully integrate them into the argument.</a:t>
                      </a:r>
                      <a:endParaRPr lang="en-US" sz="2000" dirty="0">
                        <a:effectLst/>
                        <a:latin typeface="Cambria"/>
                        <a:ea typeface="Cambria"/>
                        <a:cs typeface="Cambria"/>
                      </a:endParaRPr>
                    </a:p>
                    <a:p>
                      <a:pPr marL="0" marR="40005">
                        <a:lnSpc>
                          <a:spcPct val="107000"/>
                        </a:lnSpc>
                        <a:spcBef>
                          <a:spcPts val="320"/>
                        </a:spcBef>
                        <a:spcAft>
                          <a:spcPts val="0"/>
                        </a:spcAft>
                      </a:pPr>
                      <a:r>
                        <a:rPr lang="en-US" sz="2000" b="1" dirty="0">
                          <a:solidFill>
                            <a:srgbClr val="FF0000"/>
                          </a:solidFill>
                          <a:effectLst/>
                          <a:latin typeface="Times New Roman"/>
                          <a:ea typeface="Times New Roman"/>
                          <a:cs typeface="Cambria"/>
                        </a:rPr>
                        <a:t>About 3 examples in complete or not integrated.</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effectLst/>
                          <a:latin typeface="Times New Roman"/>
                          <a:ea typeface="Times New Roman"/>
                          <a:cs typeface="Cambria"/>
                        </a:rPr>
                        <a:t>Provides relevant evidence and examples for most points.</a:t>
                      </a:r>
                      <a:endParaRPr lang="en-US" sz="2000" dirty="0">
                        <a:effectLst/>
                        <a:latin typeface="Cambria"/>
                        <a:ea typeface="Cambria"/>
                        <a:cs typeface="Cambria"/>
                      </a:endParaRPr>
                    </a:p>
                    <a:p>
                      <a:pPr marL="0" marR="40005">
                        <a:lnSpc>
                          <a:spcPct val="107000"/>
                        </a:lnSpc>
                        <a:spcBef>
                          <a:spcPts val="320"/>
                        </a:spcBef>
                        <a:spcAft>
                          <a:spcPts val="0"/>
                        </a:spcAft>
                      </a:pPr>
                      <a:r>
                        <a:rPr lang="en-US" sz="2000" dirty="0">
                          <a:effectLst/>
                          <a:latin typeface="Times New Roman"/>
                          <a:ea typeface="Times New Roman"/>
                          <a:cs typeface="Cambria"/>
                        </a:rPr>
                        <a:t>Uses relevant examples or data. But </a:t>
                      </a:r>
                      <a:r>
                        <a:rPr lang="en-US" sz="2000" b="1" dirty="0">
                          <a:solidFill>
                            <a:srgbClr val="FF0000"/>
                          </a:solidFill>
                          <a:effectLst/>
                          <a:latin typeface="Times New Roman"/>
                          <a:ea typeface="Times New Roman"/>
                          <a:cs typeface="Cambria"/>
                        </a:rPr>
                        <a:t>(not more than 2)</a:t>
                      </a:r>
                      <a:endParaRPr lang="en-US" sz="2000" dirty="0">
                        <a:effectLst/>
                        <a:latin typeface="Cambria"/>
                        <a:ea typeface="Cambria"/>
                        <a:cs typeface="Cambria"/>
                      </a:endParaRPr>
                    </a:p>
                    <a:p>
                      <a:pPr marL="0" marR="40005">
                        <a:lnSpc>
                          <a:spcPct val="107000"/>
                        </a:lnSpc>
                        <a:spcBef>
                          <a:spcPts val="320"/>
                        </a:spcBef>
                        <a:spcAft>
                          <a:spcPts val="0"/>
                        </a:spcAft>
                      </a:pPr>
                      <a:r>
                        <a:rPr lang="en-US" sz="2000" dirty="0">
                          <a:effectLst/>
                          <a:latin typeface="Times New Roman"/>
                          <a:ea typeface="Times New Roman"/>
                          <a:cs typeface="Cambria"/>
                        </a:rPr>
                        <a:t> </a:t>
                      </a:r>
                      <a:endParaRPr lang="en-US" sz="2000" dirty="0">
                        <a:effectLst/>
                        <a:latin typeface="Cambria"/>
                        <a:ea typeface="Cambria"/>
                        <a:cs typeface="Cambria"/>
                      </a:endParaRPr>
                    </a:p>
                    <a:p>
                      <a:pPr marL="0" marR="40005">
                        <a:lnSpc>
                          <a:spcPct val="107000"/>
                        </a:lnSpc>
                        <a:spcBef>
                          <a:spcPts val="320"/>
                        </a:spcBef>
                        <a:spcAft>
                          <a:spcPts val="0"/>
                        </a:spcAft>
                      </a:pPr>
                      <a:r>
                        <a:rPr lang="en-US" sz="2000" dirty="0">
                          <a:effectLst/>
                          <a:latin typeface="Times New Roman"/>
                          <a:ea typeface="Times New Roman"/>
                          <a:cs typeface="Cambria"/>
                        </a:rPr>
                        <a:t> </a:t>
                      </a:r>
                      <a:endParaRPr lang="en-US" sz="2000" dirty="0">
                        <a:effectLst/>
                        <a:latin typeface="Cambria"/>
                        <a:ea typeface="Cambria"/>
                        <a:cs typeface="Cambria"/>
                      </a:endParaRPr>
                    </a:p>
                    <a:p>
                      <a:pPr marL="0" marR="40005">
                        <a:lnSpc>
                          <a:spcPct val="107000"/>
                        </a:lnSpc>
                        <a:spcBef>
                          <a:spcPts val="320"/>
                        </a:spcBef>
                        <a:spcAft>
                          <a:spcPts val="0"/>
                        </a:spcAft>
                      </a:pPr>
                      <a:r>
                        <a:rPr lang="en-US" sz="2000" dirty="0">
                          <a:solidFill>
                            <a:srgbClr val="231F20"/>
                          </a:solidFill>
                          <a:effectLst/>
                          <a:latin typeface="Cambria"/>
                          <a:ea typeface="Cambria"/>
                          <a:cs typeface="Cambria"/>
                        </a:rPr>
                        <a:t> </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effectLst/>
                          <a:latin typeface="Times New Roman"/>
                          <a:ea typeface="Times New Roman"/>
                          <a:cs typeface="Cambria"/>
                        </a:rPr>
                        <a:t>Provides strong, relevant evidence and examples for each comparison point, directly supporting the analysis.</a:t>
                      </a:r>
                      <a:r>
                        <a:rPr lang="en-US" sz="2000" dirty="0">
                          <a:effectLst/>
                          <a:latin typeface="Cambria"/>
                          <a:ea typeface="Cambria"/>
                          <a:cs typeface="Cambria"/>
                        </a:rPr>
                        <a:t> References are well integrated.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solidFill>
                            <a:srgbClr val="231F20"/>
                          </a:solidFill>
                          <a:effectLst/>
                          <a:latin typeface="Cambria"/>
                          <a:ea typeface="Cambria"/>
                          <a:cs typeface="Cambria"/>
                        </a:rPr>
                        <a:t>     /5</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Date Placeholder 1"/>
          <p:cNvSpPr>
            <a:spLocks noGrp="1"/>
          </p:cNvSpPr>
          <p:nvPr>
            <p:ph type="dt" sz="half" idx="10"/>
          </p:nvPr>
        </p:nvSpPr>
        <p:spPr/>
        <p:txBody>
          <a:bodyPr/>
          <a:lstStyle/>
          <a:p>
            <a:fld id="{6B86BBFF-E887-4FCF-8BD9-B945367BC729}"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1626991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1950998"/>
              </p:ext>
            </p:extLst>
          </p:nvPr>
        </p:nvGraphicFramePr>
        <p:xfrm>
          <a:off x="-2" y="838200"/>
          <a:ext cx="9144004" cy="6019800"/>
        </p:xfrm>
        <a:graphic>
          <a:graphicData uri="http://schemas.openxmlformats.org/drawingml/2006/table">
            <a:tbl>
              <a:tblPr firstRow="1" firstCol="1" bandRow="1"/>
              <a:tblGrid>
                <a:gridCol w="1440000">
                  <a:extLst>
                    <a:ext uri="{9D8B030D-6E8A-4147-A177-3AD203B41FA5}">
                      <a16:colId xmlns:a16="http://schemas.microsoft.com/office/drawing/2014/main" val="20000"/>
                    </a:ext>
                  </a:extLst>
                </a:gridCol>
                <a:gridCol w="1301601">
                  <a:extLst>
                    <a:ext uri="{9D8B030D-6E8A-4147-A177-3AD203B41FA5}">
                      <a16:colId xmlns:a16="http://schemas.microsoft.com/office/drawing/2014/main" val="20001"/>
                    </a:ext>
                  </a:extLst>
                </a:gridCol>
                <a:gridCol w="1588001">
                  <a:extLst>
                    <a:ext uri="{9D8B030D-6E8A-4147-A177-3AD203B41FA5}">
                      <a16:colId xmlns:a16="http://schemas.microsoft.com/office/drawing/2014/main" val="20002"/>
                    </a:ext>
                  </a:extLst>
                </a:gridCol>
                <a:gridCol w="1360801">
                  <a:extLst>
                    <a:ext uri="{9D8B030D-6E8A-4147-A177-3AD203B41FA5}">
                      <a16:colId xmlns:a16="http://schemas.microsoft.com/office/drawing/2014/main" val="20003"/>
                    </a:ext>
                  </a:extLst>
                </a:gridCol>
                <a:gridCol w="1473600">
                  <a:extLst>
                    <a:ext uri="{9D8B030D-6E8A-4147-A177-3AD203B41FA5}">
                      <a16:colId xmlns:a16="http://schemas.microsoft.com/office/drawing/2014/main" val="20004"/>
                    </a:ext>
                  </a:extLst>
                </a:gridCol>
                <a:gridCol w="1332001">
                  <a:extLst>
                    <a:ext uri="{9D8B030D-6E8A-4147-A177-3AD203B41FA5}">
                      <a16:colId xmlns:a16="http://schemas.microsoft.com/office/drawing/2014/main" val="20005"/>
                    </a:ext>
                  </a:extLst>
                </a:gridCol>
                <a:gridCol w="648000">
                  <a:extLst>
                    <a:ext uri="{9D8B030D-6E8A-4147-A177-3AD203B41FA5}">
                      <a16:colId xmlns:a16="http://schemas.microsoft.com/office/drawing/2014/main" val="20006"/>
                    </a:ext>
                  </a:extLst>
                </a:gridCol>
              </a:tblGrid>
              <a:tr h="6019800">
                <a:tc>
                  <a:txBody>
                    <a:bodyPr/>
                    <a:lstStyle/>
                    <a:p>
                      <a:pPr marL="0" marR="0">
                        <a:spcBef>
                          <a:spcPts val="0"/>
                        </a:spcBef>
                        <a:spcAft>
                          <a:spcPts val="0"/>
                        </a:spcAft>
                      </a:pPr>
                      <a:r>
                        <a:rPr lang="en-US" sz="1600" b="1" dirty="0">
                          <a:effectLst/>
                          <a:latin typeface="Times New Roman"/>
                          <a:ea typeface="Times New Roman"/>
                          <a:cs typeface="Cambria"/>
                        </a:rPr>
                        <a:t>Insightfulness</a:t>
                      </a:r>
                      <a:endParaRPr lang="en-US" sz="1600" dirty="0">
                        <a:effectLst/>
                        <a:latin typeface="Cambria"/>
                        <a:ea typeface="Cambria"/>
                        <a:cs typeface="Cambri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40005">
                        <a:lnSpc>
                          <a:spcPct val="107000"/>
                        </a:lnSpc>
                        <a:spcBef>
                          <a:spcPts val="320"/>
                        </a:spcBef>
                        <a:spcAft>
                          <a:spcPts val="0"/>
                        </a:spcAft>
                      </a:pPr>
                      <a:r>
                        <a:rPr lang="en-US" sz="2000" dirty="0">
                          <a:effectLst/>
                          <a:latin typeface="Times New Roman"/>
                          <a:ea typeface="Times New Roman"/>
                          <a:cs typeface="Cambria"/>
                        </a:rPr>
                        <a:t>Lacks insight, offering only surface-level observations with no deeper analysis.</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effectLst/>
                          <a:latin typeface="Times New Roman"/>
                          <a:ea typeface="Times New Roman"/>
                          <a:cs typeface="Cambria"/>
                        </a:rPr>
                        <a:t>Provides very limited insight, with basic or surface-level analysis of the comparison.</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effectLst/>
                          <a:latin typeface="Times New Roman"/>
                          <a:ea typeface="Times New Roman"/>
                          <a:cs typeface="Cambria"/>
                        </a:rPr>
                        <a:t>Provides limited insight, with basic or surface-level analysis of the comparison.</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effectLst/>
                          <a:latin typeface="Times New Roman"/>
                          <a:ea typeface="Times New Roman"/>
                          <a:cs typeface="Cambria"/>
                        </a:rPr>
                        <a:t>Demonstrates good insight, though analysis may be somewhat conventional or lacking in originality.</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effectLst/>
                          <a:latin typeface="Times New Roman"/>
                          <a:ea typeface="Times New Roman"/>
                          <a:cs typeface="Cambria"/>
                        </a:rPr>
                        <a:t>Demonstrates a high level of insight, offering original perspectives or new interpretations.</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solidFill>
                            <a:srgbClr val="231F20"/>
                          </a:solidFill>
                          <a:effectLst/>
                          <a:latin typeface="Cambria"/>
                          <a:ea typeface="Cambria"/>
                          <a:cs typeface="Cambria"/>
                        </a:rPr>
                        <a:t>     /5</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Date Placeholder 1"/>
          <p:cNvSpPr>
            <a:spLocks noGrp="1"/>
          </p:cNvSpPr>
          <p:nvPr>
            <p:ph type="dt" sz="half" idx="10"/>
          </p:nvPr>
        </p:nvSpPr>
        <p:spPr/>
        <p:txBody>
          <a:bodyPr/>
          <a:lstStyle/>
          <a:p>
            <a:fld id="{35BD8BD8-4E77-4D5B-A34E-20C4A007025E}"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89</a:t>
            </a:fld>
            <a:endParaRPr lang="en-US"/>
          </a:p>
        </p:txBody>
      </p:sp>
    </p:spTree>
    <p:extLst>
      <p:ext uri="{BB962C8B-B14F-4D97-AF65-F5344CB8AC3E}">
        <p14:creationId xmlns:p14="http://schemas.microsoft.com/office/powerpoint/2010/main" val="156280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Definition Short answer question</a:t>
            </a:r>
            <a:br>
              <a:rPr lang="en-US" b="1" dirty="0"/>
            </a:br>
            <a:endParaRPr lang="en-US" b="1" dirty="0"/>
          </a:p>
        </p:txBody>
      </p:sp>
      <p:sp>
        <p:nvSpPr>
          <p:cNvPr id="3" name="Content Placeholder 2"/>
          <p:cNvSpPr>
            <a:spLocks noGrp="1"/>
          </p:cNvSpPr>
          <p:nvPr>
            <p:ph sz="half" idx="1"/>
          </p:nvPr>
        </p:nvSpPr>
        <p:spPr>
          <a:xfrm>
            <a:off x="381000" y="1673352"/>
            <a:ext cx="4800600" cy="5184648"/>
          </a:xfrm>
        </p:spPr>
        <p:txBody>
          <a:bodyPr>
            <a:normAutofit/>
          </a:bodyPr>
          <a:lstStyle/>
          <a:p>
            <a:pPr algn="just"/>
            <a:r>
              <a:rPr lang="en-GB" dirty="0"/>
              <a:t> </a:t>
            </a:r>
            <a:r>
              <a:rPr lang="en-GB" dirty="0">
                <a:latin typeface="Times New Roman" panose="02020603050405020304" pitchFamily="18" charset="0"/>
                <a:cs typeface="Times New Roman" panose="02020603050405020304" pitchFamily="18" charset="0"/>
              </a:rPr>
              <a:t>Short Answer items can be answered by </a:t>
            </a:r>
            <a:r>
              <a:rPr lang="en-GB" dirty="0">
                <a:solidFill>
                  <a:srgbClr val="FF0000"/>
                </a:solidFill>
                <a:latin typeface="Times New Roman" panose="02020603050405020304" pitchFamily="18" charset="0"/>
                <a:cs typeface="Times New Roman" panose="02020603050405020304" pitchFamily="18" charset="0"/>
              </a:rPr>
              <a:t>a word, phrase, or number.</a:t>
            </a:r>
          </a:p>
          <a:p>
            <a:pPr algn="just"/>
            <a:endParaRPr lang="en-GB" dirty="0">
              <a:solidFill>
                <a:srgbClr val="FF0000"/>
              </a:solidFill>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They are </a:t>
            </a:r>
            <a:r>
              <a:rPr lang="en-GB" dirty="0">
                <a:solidFill>
                  <a:srgbClr val="FF0000"/>
                </a:solidFill>
                <a:latin typeface="Times New Roman" panose="02020603050405020304" pitchFamily="18" charset="0"/>
                <a:cs typeface="Times New Roman" panose="02020603050405020304" pitchFamily="18" charset="0"/>
              </a:rPr>
              <a:t>brief, to the point, </a:t>
            </a:r>
            <a:r>
              <a:rPr lang="en-GB" dirty="0">
                <a:latin typeface="Times New Roman" panose="02020603050405020304" pitchFamily="18" charset="0"/>
                <a:cs typeface="Times New Roman" panose="02020603050405020304" pitchFamily="18" charset="0"/>
              </a:rPr>
              <a:t>and a useful means of assessing students’ knowledge and comprehension of foundational information.</a:t>
            </a:r>
          </a:p>
          <a:p>
            <a:pPr algn="r"/>
            <a:endParaRPr lang="en-US" sz="1800" b="1" dirty="0">
              <a:solidFill>
                <a:prstClr val="black"/>
              </a:solidFill>
              <a:latin typeface="Times New Roman"/>
              <a:ea typeface="Calibri"/>
              <a:cs typeface="Arial"/>
            </a:endParaRPr>
          </a:p>
          <a:p>
            <a:pPr algn="r"/>
            <a:r>
              <a:rPr lang="en-US" sz="1800" b="1" dirty="0">
                <a:solidFill>
                  <a:prstClr val="black"/>
                </a:solidFill>
                <a:latin typeface="Times New Roman"/>
                <a:ea typeface="Calibri"/>
                <a:cs typeface="Arial"/>
              </a:rPr>
              <a:t>(</a:t>
            </a:r>
            <a:r>
              <a:rPr lang="en-US" sz="1800" b="1" dirty="0" err="1">
                <a:solidFill>
                  <a:prstClr val="black"/>
                </a:solidFill>
                <a:latin typeface="Times New Roman"/>
                <a:ea typeface="Calibri"/>
                <a:cs typeface="Arial"/>
              </a:rPr>
              <a:t>Oermann</a:t>
            </a:r>
            <a:r>
              <a:rPr lang="en-US" sz="1800" b="1" dirty="0">
                <a:solidFill>
                  <a:prstClr val="black"/>
                </a:solidFill>
                <a:latin typeface="Times New Roman"/>
                <a:ea typeface="Calibri"/>
                <a:cs typeface="Arial"/>
              </a:rPr>
              <a:t> &amp; </a:t>
            </a:r>
            <a:r>
              <a:rPr lang="en-US" sz="1800" b="1" dirty="0" err="1">
                <a:solidFill>
                  <a:prstClr val="black"/>
                </a:solidFill>
                <a:latin typeface="Times New Roman"/>
                <a:ea typeface="Calibri"/>
                <a:cs typeface="Arial"/>
              </a:rPr>
              <a:t>Gaberson</a:t>
            </a:r>
            <a:r>
              <a:rPr lang="en-US" sz="1800" b="1" dirty="0">
                <a:solidFill>
                  <a:prstClr val="black"/>
                </a:solidFill>
                <a:latin typeface="Times New Roman"/>
                <a:ea typeface="Calibri"/>
                <a:cs typeface="Arial"/>
              </a:rPr>
              <a:t>, </a:t>
            </a:r>
            <a:r>
              <a:rPr lang="" sz="1800" b="1" dirty="0">
                <a:solidFill>
                  <a:prstClr val="black"/>
                </a:solidFill>
                <a:latin typeface="Times New Roman"/>
                <a:ea typeface="Calibri"/>
                <a:cs typeface="Arial"/>
              </a:rPr>
              <a:t>2020</a:t>
            </a:r>
            <a:r>
              <a:rPr lang="en-US" sz="1800" b="1" dirty="0">
                <a:solidFill>
                  <a:prstClr val="black"/>
                </a:solidFill>
                <a:latin typeface="Times New Roman"/>
                <a:ea typeface="Calibri"/>
                <a:cs typeface="Arial"/>
              </a:rPr>
              <a:t>)</a:t>
            </a:r>
          </a:p>
          <a:p>
            <a:pPr algn="just"/>
            <a:endParaRPr lang="en-GB" dirty="0">
              <a:latin typeface="Times New Roman" panose="02020603050405020304" pitchFamily="18" charset="0"/>
              <a:cs typeface="Times New Roman" panose="02020603050405020304" pitchFamily="18" charset="0"/>
            </a:endParaRPr>
          </a:p>
          <a:p>
            <a:pPr algn="just"/>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91200" y="1828800"/>
            <a:ext cx="3200400" cy="422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106950F3-FED5-4080-9628-ADC811644EC7}"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3140132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1235813"/>
              </p:ext>
            </p:extLst>
          </p:nvPr>
        </p:nvGraphicFramePr>
        <p:xfrm>
          <a:off x="0" y="762000"/>
          <a:ext cx="9133727" cy="6019800"/>
        </p:xfrm>
        <a:graphic>
          <a:graphicData uri="http://schemas.openxmlformats.org/drawingml/2006/table">
            <a:tbl>
              <a:tblPr firstRow="1" firstCol="1" bandRow="1"/>
              <a:tblGrid>
                <a:gridCol w="1438382">
                  <a:extLst>
                    <a:ext uri="{9D8B030D-6E8A-4147-A177-3AD203B41FA5}">
                      <a16:colId xmlns:a16="http://schemas.microsoft.com/office/drawing/2014/main" val="20000"/>
                    </a:ext>
                  </a:extLst>
                </a:gridCol>
                <a:gridCol w="1300138">
                  <a:extLst>
                    <a:ext uri="{9D8B030D-6E8A-4147-A177-3AD203B41FA5}">
                      <a16:colId xmlns:a16="http://schemas.microsoft.com/office/drawing/2014/main" val="20001"/>
                    </a:ext>
                  </a:extLst>
                </a:gridCol>
                <a:gridCol w="1586216">
                  <a:extLst>
                    <a:ext uri="{9D8B030D-6E8A-4147-A177-3AD203B41FA5}">
                      <a16:colId xmlns:a16="http://schemas.microsoft.com/office/drawing/2014/main" val="20002"/>
                    </a:ext>
                  </a:extLst>
                </a:gridCol>
                <a:gridCol w="1359271">
                  <a:extLst>
                    <a:ext uri="{9D8B030D-6E8A-4147-A177-3AD203B41FA5}">
                      <a16:colId xmlns:a16="http://schemas.microsoft.com/office/drawing/2014/main" val="20003"/>
                    </a:ext>
                  </a:extLst>
                </a:gridCol>
                <a:gridCol w="1471944">
                  <a:extLst>
                    <a:ext uri="{9D8B030D-6E8A-4147-A177-3AD203B41FA5}">
                      <a16:colId xmlns:a16="http://schemas.microsoft.com/office/drawing/2014/main" val="20004"/>
                    </a:ext>
                  </a:extLst>
                </a:gridCol>
                <a:gridCol w="1330504">
                  <a:extLst>
                    <a:ext uri="{9D8B030D-6E8A-4147-A177-3AD203B41FA5}">
                      <a16:colId xmlns:a16="http://schemas.microsoft.com/office/drawing/2014/main" val="20005"/>
                    </a:ext>
                  </a:extLst>
                </a:gridCol>
                <a:gridCol w="647272">
                  <a:extLst>
                    <a:ext uri="{9D8B030D-6E8A-4147-A177-3AD203B41FA5}">
                      <a16:colId xmlns:a16="http://schemas.microsoft.com/office/drawing/2014/main" val="20006"/>
                    </a:ext>
                  </a:extLst>
                </a:gridCol>
              </a:tblGrid>
              <a:tr h="6019800">
                <a:tc>
                  <a:txBody>
                    <a:bodyPr/>
                    <a:lstStyle/>
                    <a:p>
                      <a:pPr marL="0" marR="40005">
                        <a:lnSpc>
                          <a:spcPct val="107000"/>
                        </a:lnSpc>
                        <a:spcBef>
                          <a:spcPts val="320"/>
                        </a:spcBef>
                        <a:spcAft>
                          <a:spcPts val="0"/>
                        </a:spcAft>
                      </a:pPr>
                      <a:r>
                        <a:rPr lang="en-US" sz="2000" b="1" dirty="0">
                          <a:effectLst/>
                          <a:latin typeface="Cambria"/>
                          <a:ea typeface="Cambria"/>
                          <a:cs typeface="Cambria"/>
                        </a:rPr>
                        <a:t>Organization: Overall</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40005">
                        <a:lnSpc>
                          <a:spcPct val="107000"/>
                        </a:lnSpc>
                        <a:spcBef>
                          <a:spcPts val="320"/>
                        </a:spcBef>
                        <a:spcAft>
                          <a:spcPts val="0"/>
                        </a:spcAft>
                      </a:pPr>
                      <a:r>
                        <a:rPr lang="en-US" sz="2000" dirty="0">
                          <a:effectLst/>
                          <a:latin typeface="Cambria"/>
                          <a:ea typeface="Cambria"/>
                          <a:cs typeface="Cambria"/>
                        </a:rPr>
                        <a:t>Disorganized, unclear, or difficult to follow.</a:t>
                      </a:r>
                    </a:p>
                    <a:p>
                      <a:pPr marL="0" marR="40005">
                        <a:lnSpc>
                          <a:spcPct val="107000"/>
                        </a:lnSpc>
                        <a:spcBef>
                          <a:spcPts val="320"/>
                        </a:spcBef>
                        <a:spcAft>
                          <a:spcPts val="0"/>
                        </a:spcAft>
                      </a:pPr>
                      <a:r>
                        <a:rPr lang="en-US" sz="2000" dirty="0">
                          <a:effectLst/>
                          <a:latin typeface="Cambria"/>
                          <a:ea typeface="Cambria"/>
                          <a:cs typeface="Cambria"/>
                        </a:rPr>
                        <a:t>No comparison table.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effectLst/>
                          <a:latin typeface="Times New Roman"/>
                          <a:ea typeface="Times New Roman"/>
                          <a:cs typeface="Cambria"/>
                        </a:rPr>
                        <a:t>The essay has a basic structure, but sections may be unclear or lack logical flow. Transitions are weak.</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effectLst/>
                          <a:latin typeface="Times New Roman"/>
                          <a:ea typeface="Times New Roman"/>
                          <a:cs typeface="Cambria"/>
                        </a:rPr>
                        <a:t>The essay has a good structure, sections clear in logical flow. But Transitions are weak.</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effectLst/>
                          <a:latin typeface="Times New Roman"/>
                          <a:ea typeface="Times New Roman"/>
                          <a:cs typeface="Cambria"/>
                        </a:rPr>
                        <a:t>The essay is organized with an introduction, body.</a:t>
                      </a:r>
                      <a:endParaRPr lang="en-US" sz="2000" dirty="0">
                        <a:effectLst/>
                        <a:latin typeface="Cambria"/>
                        <a:ea typeface="Cambria"/>
                        <a:cs typeface="Cambria"/>
                      </a:endParaRPr>
                    </a:p>
                    <a:p>
                      <a:pPr marL="0" marR="40005">
                        <a:lnSpc>
                          <a:spcPct val="107000"/>
                        </a:lnSpc>
                        <a:spcBef>
                          <a:spcPts val="320"/>
                        </a:spcBef>
                        <a:spcAft>
                          <a:spcPts val="0"/>
                        </a:spcAft>
                      </a:pPr>
                      <a:r>
                        <a:rPr lang="en-US" sz="2000" dirty="0">
                          <a:effectLst/>
                          <a:latin typeface="Times New Roman"/>
                          <a:ea typeface="Times New Roman"/>
                          <a:cs typeface="Cambria"/>
                        </a:rPr>
                        <a:t> </a:t>
                      </a:r>
                      <a:endParaRPr lang="en-US" sz="2000" dirty="0">
                        <a:effectLst/>
                        <a:latin typeface="Cambria"/>
                        <a:ea typeface="Cambria"/>
                        <a:cs typeface="Cambria"/>
                      </a:endParaRPr>
                    </a:p>
                    <a:p>
                      <a:pPr marL="0" marR="40005">
                        <a:lnSpc>
                          <a:spcPct val="107000"/>
                        </a:lnSpc>
                        <a:spcBef>
                          <a:spcPts val="320"/>
                        </a:spcBef>
                        <a:spcAft>
                          <a:spcPts val="0"/>
                        </a:spcAft>
                      </a:pPr>
                      <a:r>
                        <a:rPr lang="en-US" sz="2000" dirty="0">
                          <a:effectLst/>
                          <a:latin typeface="Times New Roman"/>
                          <a:ea typeface="Times New Roman"/>
                          <a:cs typeface="Cambria"/>
                        </a:rPr>
                        <a:t> </a:t>
                      </a:r>
                      <a:endParaRPr lang="en-US" sz="2000" dirty="0">
                        <a:effectLst/>
                        <a:latin typeface="Cambria"/>
                        <a:ea typeface="Cambria"/>
                        <a:cs typeface="Cambria"/>
                      </a:endParaRPr>
                    </a:p>
                    <a:p>
                      <a:pPr marL="0" marR="40005">
                        <a:lnSpc>
                          <a:spcPct val="107000"/>
                        </a:lnSpc>
                        <a:spcBef>
                          <a:spcPts val="320"/>
                        </a:spcBef>
                        <a:spcAft>
                          <a:spcPts val="0"/>
                        </a:spcAft>
                      </a:pPr>
                      <a:r>
                        <a:rPr lang="en-US" sz="2000" dirty="0">
                          <a:solidFill>
                            <a:srgbClr val="231F20"/>
                          </a:solidFill>
                          <a:effectLst/>
                          <a:latin typeface="Cambria"/>
                          <a:ea typeface="Cambria"/>
                          <a:cs typeface="Cambria"/>
                        </a:rPr>
                        <a:t> </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effectLst/>
                          <a:latin typeface="Cambria"/>
                          <a:ea typeface="Cambria"/>
                          <a:cs typeface="Cambria"/>
                        </a:rPr>
                        <a:t>Well-organized, clearly written comparison, with logical flow and concise, clear language in a comparison 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2000" dirty="0">
                          <a:solidFill>
                            <a:srgbClr val="231F20"/>
                          </a:solidFill>
                          <a:effectLst/>
                          <a:latin typeface="Cambria"/>
                          <a:ea typeface="Cambria"/>
                          <a:cs typeface="Cambria"/>
                        </a:rPr>
                        <a:t>     /5</a:t>
                      </a:r>
                      <a:endParaRPr lang="en-US" sz="20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Date Placeholder 1"/>
          <p:cNvSpPr>
            <a:spLocks noGrp="1"/>
          </p:cNvSpPr>
          <p:nvPr>
            <p:ph type="dt" sz="half" idx="10"/>
          </p:nvPr>
        </p:nvSpPr>
        <p:spPr/>
        <p:txBody>
          <a:bodyPr/>
          <a:lstStyle/>
          <a:p>
            <a:fld id="{BE2F8468-23A9-4304-8814-00646017C8C1}"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90</a:t>
            </a:fld>
            <a:endParaRPr lang="en-US"/>
          </a:p>
        </p:txBody>
      </p:sp>
    </p:spTree>
    <p:extLst>
      <p:ext uri="{BB962C8B-B14F-4D97-AF65-F5344CB8AC3E}">
        <p14:creationId xmlns:p14="http://schemas.microsoft.com/office/powerpoint/2010/main" val="28547091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5979916"/>
              </p:ext>
            </p:extLst>
          </p:nvPr>
        </p:nvGraphicFramePr>
        <p:xfrm>
          <a:off x="0" y="1143000"/>
          <a:ext cx="9144000" cy="5715000"/>
        </p:xfrm>
        <a:graphic>
          <a:graphicData uri="http://schemas.openxmlformats.org/drawingml/2006/table">
            <a:tbl>
              <a:tblPr firstRow="1" firstCol="1" bandRow="1"/>
              <a:tblGrid>
                <a:gridCol w="1549830">
                  <a:extLst>
                    <a:ext uri="{9D8B030D-6E8A-4147-A177-3AD203B41FA5}">
                      <a16:colId xmlns:a16="http://schemas.microsoft.com/office/drawing/2014/main" val="20000"/>
                    </a:ext>
                  </a:extLst>
                </a:gridCol>
                <a:gridCol w="1400874">
                  <a:extLst>
                    <a:ext uri="{9D8B030D-6E8A-4147-A177-3AD203B41FA5}">
                      <a16:colId xmlns:a16="http://schemas.microsoft.com/office/drawing/2014/main" val="20001"/>
                    </a:ext>
                  </a:extLst>
                </a:gridCol>
                <a:gridCol w="1709119">
                  <a:extLst>
                    <a:ext uri="{9D8B030D-6E8A-4147-A177-3AD203B41FA5}">
                      <a16:colId xmlns:a16="http://schemas.microsoft.com/office/drawing/2014/main" val="20002"/>
                    </a:ext>
                  </a:extLst>
                </a:gridCol>
                <a:gridCol w="1464590">
                  <a:extLst>
                    <a:ext uri="{9D8B030D-6E8A-4147-A177-3AD203B41FA5}">
                      <a16:colId xmlns:a16="http://schemas.microsoft.com/office/drawing/2014/main" val="20003"/>
                    </a:ext>
                  </a:extLst>
                </a:gridCol>
                <a:gridCol w="1585994">
                  <a:extLst>
                    <a:ext uri="{9D8B030D-6E8A-4147-A177-3AD203B41FA5}">
                      <a16:colId xmlns:a16="http://schemas.microsoft.com/office/drawing/2014/main" val="20004"/>
                    </a:ext>
                  </a:extLst>
                </a:gridCol>
                <a:gridCol w="1433593">
                  <a:extLst>
                    <a:ext uri="{9D8B030D-6E8A-4147-A177-3AD203B41FA5}">
                      <a16:colId xmlns:a16="http://schemas.microsoft.com/office/drawing/2014/main" val="20005"/>
                    </a:ext>
                  </a:extLst>
                </a:gridCol>
              </a:tblGrid>
              <a:tr h="5715000">
                <a:tc>
                  <a:txBody>
                    <a:bodyPr/>
                    <a:lstStyle/>
                    <a:p>
                      <a:pPr marL="0" marR="40005">
                        <a:lnSpc>
                          <a:spcPct val="107000"/>
                        </a:lnSpc>
                        <a:spcBef>
                          <a:spcPts val="320"/>
                        </a:spcBef>
                        <a:spcAft>
                          <a:spcPts val="0"/>
                        </a:spcAft>
                      </a:pPr>
                      <a:r>
                        <a:rPr lang="en-US" sz="1800" b="1" dirty="0">
                          <a:effectLst/>
                          <a:latin typeface="Cambria"/>
                          <a:ea typeface="Cambria"/>
                          <a:cs typeface="Cambria"/>
                        </a:rPr>
                        <a:t>Organization: comparison table</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40005">
                        <a:lnSpc>
                          <a:spcPct val="107000"/>
                        </a:lnSpc>
                        <a:spcBef>
                          <a:spcPts val="320"/>
                        </a:spcBef>
                        <a:spcAft>
                          <a:spcPts val="0"/>
                        </a:spcAft>
                      </a:pPr>
                      <a:r>
                        <a:rPr lang="en-US" sz="1800" dirty="0">
                          <a:effectLst/>
                          <a:latin typeface="Cambria"/>
                          <a:ea typeface="Cambria"/>
                          <a:cs typeface="Cambria"/>
                        </a:rPr>
                        <a:t>Disorganized. Not have compare tables.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effectLst/>
                          <a:latin typeface="Cambria"/>
                          <a:ea typeface="Cambria"/>
                          <a:cs typeface="Cambria"/>
                        </a:rPr>
                        <a:t>Compare tables for few items </a:t>
                      </a:r>
                      <a:r>
                        <a:rPr lang="en-US" sz="1800" b="1" dirty="0">
                          <a:solidFill>
                            <a:srgbClr val="FF0000"/>
                          </a:solidFill>
                          <a:effectLst/>
                          <a:latin typeface="Cambria"/>
                          <a:ea typeface="Cambria"/>
                          <a:cs typeface="Cambria"/>
                        </a:rPr>
                        <a:t>(3-4 items)</a:t>
                      </a:r>
                      <a:r>
                        <a:rPr lang="en-US" sz="1800" dirty="0">
                          <a:solidFill>
                            <a:srgbClr val="FF0000"/>
                          </a:solidFill>
                          <a:effectLst/>
                          <a:latin typeface="Cambria"/>
                          <a:ea typeface="Cambria"/>
                          <a:cs typeface="Cambria"/>
                        </a:rPr>
                        <a:t> </a:t>
                      </a:r>
                      <a:r>
                        <a:rPr lang="en-US" sz="1800" dirty="0">
                          <a:effectLst/>
                          <a:latin typeface="Cambria"/>
                          <a:ea typeface="Cambria"/>
                          <a:cs typeface="Cambria"/>
                        </a:rPr>
                        <a:t>for both . And transitions are weak.</a:t>
                      </a:r>
                    </a:p>
                    <a:p>
                      <a:pPr marL="0" marR="40005">
                        <a:lnSpc>
                          <a:spcPct val="107000"/>
                        </a:lnSpc>
                        <a:spcBef>
                          <a:spcPts val="320"/>
                        </a:spcBef>
                        <a:spcAft>
                          <a:spcPts val="0"/>
                        </a:spcAft>
                      </a:pPr>
                      <a:r>
                        <a:rPr lang="en-US" sz="1800" dirty="0">
                          <a:effectLst/>
                          <a:latin typeface="Cambria"/>
                          <a:ea typeface="Cambria"/>
                          <a:cs typeface="Cambria"/>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effectLst/>
                          <a:latin typeface="Cambria"/>
                          <a:ea typeface="Cambria"/>
                          <a:cs typeface="Cambria"/>
                        </a:rPr>
                        <a:t>Compare tables for few items </a:t>
                      </a:r>
                      <a:r>
                        <a:rPr lang="en-US" sz="1800" b="1" dirty="0">
                          <a:solidFill>
                            <a:srgbClr val="FF0000"/>
                          </a:solidFill>
                          <a:effectLst/>
                          <a:latin typeface="Cambria"/>
                          <a:ea typeface="Cambria"/>
                          <a:cs typeface="Cambria"/>
                        </a:rPr>
                        <a:t>(4-6 items)</a:t>
                      </a:r>
                      <a:r>
                        <a:rPr lang="en-US" sz="1800" dirty="0">
                          <a:solidFill>
                            <a:srgbClr val="FF0000"/>
                          </a:solidFill>
                          <a:effectLst/>
                          <a:latin typeface="Cambria"/>
                          <a:ea typeface="Cambria"/>
                          <a:cs typeface="Cambria"/>
                        </a:rPr>
                        <a:t> </a:t>
                      </a:r>
                      <a:r>
                        <a:rPr lang="en-US" sz="1800" dirty="0">
                          <a:effectLst/>
                          <a:latin typeface="Cambria"/>
                          <a:ea typeface="Cambria"/>
                          <a:cs typeface="Cambria"/>
                        </a:rPr>
                        <a:t>for both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60"/>
                        </a:spcBef>
                        <a:spcAft>
                          <a:spcPts val="0"/>
                        </a:spcAft>
                      </a:pPr>
                      <a:r>
                        <a:rPr lang="en-US" sz="1800" dirty="0">
                          <a:effectLst/>
                          <a:latin typeface="Cambria"/>
                          <a:ea typeface="Cambria"/>
                          <a:cs typeface="Cambria"/>
                        </a:rPr>
                        <a:t>Comparison items have clear ideas, compare for some items </a:t>
                      </a:r>
                      <a:r>
                        <a:rPr lang="en-US" sz="1800" b="1" dirty="0">
                          <a:solidFill>
                            <a:srgbClr val="FF0000"/>
                          </a:solidFill>
                          <a:effectLst/>
                          <a:latin typeface="Cambria"/>
                          <a:ea typeface="Cambria"/>
                          <a:cs typeface="Cambria"/>
                        </a:rPr>
                        <a:t>(6 items or more)</a:t>
                      </a:r>
                      <a:r>
                        <a:rPr lang="en-US" sz="1800" dirty="0">
                          <a:solidFill>
                            <a:srgbClr val="FF0000"/>
                          </a:solidFill>
                          <a:effectLst/>
                          <a:latin typeface="Cambria"/>
                          <a:ea typeface="Cambria"/>
                          <a:cs typeface="Cambria"/>
                        </a:rPr>
                        <a:t> </a:t>
                      </a:r>
                      <a:r>
                        <a:rPr lang="en-US" sz="1800" dirty="0">
                          <a:effectLst/>
                          <a:latin typeface="Cambria"/>
                          <a:ea typeface="Cambria"/>
                          <a:cs typeface="Cambria"/>
                        </a:rPr>
                        <a:t>for both and have transitions.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effectLst/>
                          <a:latin typeface="Cambria"/>
                          <a:ea typeface="Cambria"/>
                          <a:cs typeface="Cambria"/>
                        </a:rPr>
                        <a:t>Sequence of comparison items in logical manners.  Presents explicit comparisons tables of all items for both types of acidosis with mention similarities and differences between them.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Date Placeholder 1"/>
          <p:cNvSpPr>
            <a:spLocks noGrp="1"/>
          </p:cNvSpPr>
          <p:nvPr>
            <p:ph type="dt" sz="half" idx="10"/>
          </p:nvPr>
        </p:nvSpPr>
        <p:spPr/>
        <p:txBody>
          <a:bodyPr/>
          <a:lstStyle/>
          <a:p>
            <a:fld id="{C5B7D66E-E0DB-4C51-A71B-91BFE0696AF9}"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91</a:t>
            </a:fld>
            <a:endParaRPr lang="en-US"/>
          </a:p>
        </p:txBody>
      </p:sp>
    </p:spTree>
    <p:extLst>
      <p:ext uri="{BB962C8B-B14F-4D97-AF65-F5344CB8AC3E}">
        <p14:creationId xmlns:p14="http://schemas.microsoft.com/office/powerpoint/2010/main" val="1132108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57446298"/>
              </p:ext>
            </p:extLst>
          </p:nvPr>
        </p:nvGraphicFramePr>
        <p:xfrm>
          <a:off x="-2" y="838200"/>
          <a:ext cx="9144004" cy="6019799"/>
        </p:xfrm>
        <a:graphic>
          <a:graphicData uri="http://schemas.openxmlformats.org/drawingml/2006/table">
            <a:tbl>
              <a:tblPr firstRow="1" firstCol="1" bandRow="1"/>
              <a:tblGrid>
                <a:gridCol w="1440000">
                  <a:extLst>
                    <a:ext uri="{9D8B030D-6E8A-4147-A177-3AD203B41FA5}">
                      <a16:colId xmlns:a16="http://schemas.microsoft.com/office/drawing/2014/main" val="20000"/>
                    </a:ext>
                  </a:extLst>
                </a:gridCol>
                <a:gridCol w="1301601">
                  <a:extLst>
                    <a:ext uri="{9D8B030D-6E8A-4147-A177-3AD203B41FA5}">
                      <a16:colId xmlns:a16="http://schemas.microsoft.com/office/drawing/2014/main" val="20001"/>
                    </a:ext>
                  </a:extLst>
                </a:gridCol>
                <a:gridCol w="1588001">
                  <a:extLst>
                    <a:ext uri="{9D8B030D-6E8A-4147-A177-3AD203B41FA5}">
                      <a16:colId xmlns:a16="http://schemas.microsoft.com/office/drawing/2014/main" val="20002"/>
                    </a:ext>
                  </a:extLst>
                </a:gridCol>
                <a:gridCol w="1360801">
                  <a:extLst>
                    <a:ext uri="{9D8B030D-6E8A-4147-A177-3AD203B41FA5}">
                      <a16:colId xmlns:a16="http://schemas.microsoft.com/office/drawing/2014/main" val="20003"/>
                    </a:ext>
                  </a:extLst>
                </a:gridCol>
                <a:gridCol w="1473600">
                  <a:extLst>
                    <a:ext uri="{9D8B030D-6E8A-4147-A177-3AD203B41FA5}">
                      <a16:colId xmlns:a16="http://schemas.microsoft.com/office/drawing/2014/main" val="20004"/>
                    </a:ext>
                  </a:extLst>
                </a:gridCol>
                <a:gridCol w="1332001">
                  <a:extLst>
                    <a:ext uri="{9D8B030D-6E8A-4147-A177-3AD203B41FA5}">
                      <a16:colId xmlns:a16="http://schemas.microsoft.com/office/drawing/2014/main" val="20005"/>
                    </a:ext>
                  </a:extLst>
                </a:gridCol>
                <a:gridCol w="648000">
                  <a:extLst>
                    <a:ext uri="{9D8B030D-6E8A-4147-A177-3AD203B41FA5}">
                      <a16:colId xmlns:a16="http://schemas.microsoft.com/office/drawing/2014/main" val="20006"/>
                    </a:ext>
                  </a:extLst>
                </a:gridCol>
              </a:tblGrid>
              <a:tr h="6019799">
                <a:tc>
                  <a:txBody>
                    <a:bodyPr/>
                    <a:lstStyle/>
                    <a:p>
                      <a:pPr marL="0" marR="40005">
                        <a:lnSpc>
                          <a:spcPct val="107000"/>
                        </a:lnSpc>
                        <a:spcBef>
                          <a:spcPts val="320"/>
                        </a:spcBef>
                        <a:spcAft>
                          <a:spcPts val="0"/>
                        </a:spcAft>
                      </a:pPr>
                      <a:r>
                        <a:rPr lang="en-US" sz="1800" b="1" dirty="0">
                          <a:effectLst/>
                          <a:latin typeface="Cambria"/>
                          <a:ea typeface="Cambria"/>
                          <a:cs typeface="Cambria"/>
                        </a:rPr>
                        <a:t>Writing Style: Sentence structure &amp; Grammar</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40005">
                        <a:lnSpc>
                          <a:spcPct val="107000"/>
                        </a:lnSpc>
                        <a:spcBef>
                          <a:spcPts val="320"/>
                        </a:spcBef>
                        <a:spcAft>
                          <a:spcPts val="0"/>
                        </a:spcAft>
                      </a:pPr>
                      <a:r>
                        <a:rPr lang="en-US" sz="1800" dirty="0">
                          <a:effectLst/>
                          <a:latin typeface="Cambria"/>
                          <a:ea typeface="Cambria"/>
                          <a:cs typeface="Cambria"/>
                        </a:rPr>
                        <a:t>Sentences aren’t clear, Continuous errors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effectLst/>
                          <a:latin typeface="Cambria"/>
                          <a:ea typeface="Cambria"/>
                          <a:cs typeface="Cambria"/>
                        </a:rPr>
                        <a:t>Sentences are generally clear but may have awkward structure or unclear content; there may be patterns of punctuation errors. Shows a pattern of errors in spelling, grammar, and/or punctuation.</a:t>
                      </a:r>
                    </a:p>
                    <a:p>
                      <a:pPr marL="0" marR="40005">
                        <a:lnSpc>
                          <a:spcPct val="107000"/>
                        </a:lnSpc>
                        <a:spcBef>
                          <a:spcPts val="320"/>
                        </a:spcBef>
                        <a:spcAft>
                          <a:spcPts val="0"/>
                        </a:spcAft>
                      </a:pPr>
                      <a:r>
                        <a:rPr lang="en-US" sz="1800" b="1" dirty="0">
                          <a:solidFill>
                            <a:srgbClr val="FF0000"/>
                          </a:solidFill>
                          <a:effectLst/>
                          <a:latin typeface="Cambria"/>
                          <a:ea typeface="Cambria"/>
                          <a:cs typeface="Cambria"/>
                        </a:rPr>
                        <a:t>More than 6</a:t>
                      </a:r>
                      <a:endParaRPr lang="en-US" sz="1800" dirty="0">
                        <a:effectLst/>
                        <a:latin typeface="Cambria"/>
                        <a:ea typeface="Cambria"/>
                        <a:cs typeface="Cambria"/>
                      </a:endParaRPr>
                    </a:p>
                    <a:p>
                      <a:pPr marL="0" marR="40005">
                        <a:lnSpc>
                          <a:spcPct val="107000"/>
                        </a:lnSpc>
                        <a:spcBef>
                          <a:spcPts val="320"/>
                        </a:spcBef>
                        <a:spcAft>
                          <a:spcPts val="0"/>
                        </a:spcAft>
                      </a:pPr>
                      <a:r>
                        <a:rPr lang="en-US" sz="1800" dirty="0">
                          <a:solidFill>
                            <a:srgbClr val="231F20"/>
                          </a:solidFill>
                          <a:effectLst/>
                          <a:latin typeface="Cambria"/>
                          <a:ea typeface="Cambria"/>
                          <a:cs typeface="Cambria"/>
                        </a:rPr>
                        <a:t> </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effectLst/>
                          <a:latin typeface="Cambria"/>
                          <a:ea typeface="Cambria"/>
                          <a:cs typeface="Cambria"/>
                        </a:rPr>
                        <a:t>Sentences are clear but may lack variation; a few may be awkward and there may be a few punctuation errors. A few errors in grammar, spelling, and punctuation, but not many.</a:t>
                      </a:r>
                    </a:p>
                    <a:p>
                      <a:pPr marL="0" marR="40005">
                        <a:lnSpc>
                          <a:spcPct val="107000"/>
                        </a:lnSpc>
                        <a:spcBef>
                          <a:spcPts val="320"/>
                        </a:spcBef>
                        <a:spcAft>
                          <a:spcPts val="0"/>
                        </a:spcAft>
                      </a:pPr>
                      <a:r>
                        <a:rPr lang="en-US" sz="1800" b="1" dirty="0">
                          <a:solidFill>
                            <a:srgbClr val="FF0000"/>
                          </a:solidFill>
                          <a:effectLst/>
                          <a:latin typeface="Cambria"/>
                          <a:ea typeface="Cambria"/>
                          <a:cs typeface="Cambria"/>
                        </a:rPr>
                        <a:t>(4-6)</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effectLst/>
                          <a:latin typeface="Cambria"/>
                          <a:ea typeface="Cambria"/>
                          <a:cs typeface="Cambria"/>
                        </a:rPr>
                        <a:t>Sentences are clear but may lack variation; a few may be awkward and there may be a few punctuation errors. A few errors in grammar, spelling, and punctuation, but not many. </a:t>
                      </a:r>
                      <a:r>
                        <a:rPr lang="en-US" sz="1800" b="1" dirty="0">
                          <a:solidFill>
                            <a:srgbClr val="FF0000"/>
                          </a:solidFill>
                          <a:effectLst/>
                          <a:latin typeface="Cambria"/>
                          <a:ea typeface="Cambria"/>
                          <a:cs typeface="Cambria"/>
                        </a:rPr>
                        <a:t>(2-4)</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effectLst/>
                          <a:latin typeface="Cambria"/>
                          <a:ea typeface="Cambria"/>
                          <a:cs typeface="Cambria"/>
                        </a:rPr>
                        <a:t>Sentences are clear and varied in pattern, from simple to complex, with excellent use of punctuation. Excellent grammar, spelling,  and punctuation.</a:t>
                      </a:r>
                    </a:p>
                    <a:p>
                      <a:pPr marL="0" marR="40005">
                        <a:lnSpc>
                          <a:spcPct val="107000"/>
                        </a:lnSpc>
                        <a:spcBef>
                          <a:spcPts val="320"/>
                        </a:spcBef>
                        <a:spcAft>
                          <a:spcPts val="0"/>
                        </a:spcAft>
                      </a:pPr>
                      <a:r>
                        <a:rPr lang="en-US" sz="1800" dirty="0">
                          <a:effectLst/>
                          <a:latin typeface="Cambria"/>
                          <a:ea typeface="Cambria"/>
                          <a:cs typeface="Cambria"/>
                        </a:rPr>
                        <a:t> </a:t>
                      </a:r>
                    </a:p>
                    <a:p>
                      <a:pPr marL="0" marR="40005">
                        <a:lnSpc>
                          <a:spcPct val="107000"/>
                        </a:lnSpc>
                        <a:spcBef>
                          <a:spcPts val="320"/>
                        </a:spcBef>
                        <a:spcAft>
                          <a:spcPts val="0"/>
                        </a:spcAft>
                      </a:pPr>
                      <a:r>
                        <a:rPr lang="en-US" sz="1800" dirty="0">
                          <a:effectLst/>
                          <a:latin typeface="Cambria"/>
                          <a:ea typeface="Cambria"/>
                          <a:cs typeface="Cambria"/>
                        </a:rPr>
                        <a:t> </a:t>
                      </a:r>
                    </a:p>
                    <a:p>
                      <a:pPr marL="0" marR="40005">
                        <a:lnSpc>
                          <a:spcPct val="107000"/>
                        </a:lnSpc>
                        <a:spcBef>
                          <a:spcPts val="320"/>
                        </a:spcBef>
                        <a:spcAft>
                          <a:spcPts val="0"/>
                        </a:spcAft>
                      </a:pPr>
                      <a:r>
                        <a:rPr lang="en-US" sz="1800" dirty="0">
                          <a:solidFill>
                            <a:srgbClr val="231F20"/>
                          </a:solidFill>
                          <a:effectLst/>
                          <a:latin typeface="Cambria"/>
                          <a:ea typeface="Cambria"/>
                          <a:cs typeface="Cambria"/>
                        </a:rPr>
                        <a:t> </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solidFill>
                            <a:srgbClr val="231F20"/>
                          </a:solidFill>
                          <a:effectLst/>
                          <a:latin typeface="Cambria"/>
                          <a:ea typeface="Cambria"/>
                          <a:cs typeface="Cambria"/>
                        </a:rPr>
                        <a:t>    /5</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Date Placeholder 1"/>
          <p:cNvSpPr>
            <a:spLocks noGrp="1"/>
          </p:cNvSpPr>
          <p:nvPr>
            <p:ph type="dt" sz="half" idx="10"/>
          </p:nvPr>
        </p:nvSpPr>
        <p:spPr/>
        <p:txBody>
          <a:bodyPr/>
          <a:lstStyle/>
          <a:p>
            <a:fld id="{CC7D61C2-9E57-4469-AF93-C9B1137240FC}"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92</a:t>
            </a:fld>
            <a:endParaRPr lang="en-US"/>
          </a:p>
        </p:txBody>
      </p:sp>
    </p:spTree>
    <p:extLst>
      <p:ext uri="{BB962C8B-B14F-4D97-AF65-F5344CB8AC3E}">
        <p14:creationId xmlns:p14="http://schemas.microsoft.com/office/powerpoint/2010/main" val="24626728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3844345"/>
              </p:ext>
            </p:extLst>
          </p:nvPr>
        </p:nvGraphicFramePr>
        <p:xfrm>
          <a:off x="-2" y="998220"/>
          <a:ext cx="9144004" cy="5868320"/>
        </p:xfrm>
        <a:graphic>
          <a:graphicData uri="http://schemas.openxmlformats.org/drawingml/2006/table">
            <a:tbl>
              <a:tblPr firstRow="1" firstCol="1" bandRow="1"/>
              <a:tblGrid>
                <a:gridCol w="1440000">
                  <a:extLst>
                    <a:ext uri="{9D8B030D-6E8A-4147-A177-3AD203B41FA5}">
                      <a16:colId xmlns:a16="http://schemas.microsoft.com/office/drawing/2014/main" val="20000"/>
                    </a:ext>
                  </a:extLst>
                </a:gridCol>
                <a:gridCol w="1301601">
                  <a:extLst>
                    <a:ext uri="{9D8B030D-6E8A-4147-A177-3AD203B41FA5}">
                      <a16:colId xmlns:a16="http://schemas.microsoft.com/office/drawing/2014/main" val="20001"/>
                    </a:ext>
                  </a:extLst>
                </a:gridCol>
                <a:gridCol w="1588001">
                  <a:extLst>
                    <a:ext uri="{9D8B030D-6E8A-4147-A177-3AD203B41FA5}">
                      <a16:colId xmlns:a16="http://schemas.microsoft.com/office/drawing/2014/main" val="20002"/>
                    </a:ext>
                  </a:extLst>
                </a:gridCol>
                <a:gridCol w="1360801">
                  <a:extLst>
                    <a:ext uri="{9D8B030D-6E8A-4147-A177-3AD203B41FA5}">
                      <a16:colId xmlns:a16="http://schemas.microsoft.com/office/drawing/2014/main" val="20003"/>
                    </a:ext>
                  </a:extLst>
                </a:gridCol>
                <a:gridCol w="1473600">
                  <a:extLst>
                    <a:ext uri="{9D8B030D-6E8A-4147-A177-3AD203B41FA5}">
                      <a16:colId xmlns:a16="http://schemas.microsoft.com/office/drawing/2014/main" val="20004"/>
                    </a:ext>
                  </a:extLst>
                </a:gridCol>
                <a:gridCol w="1332001">
                  <a:extLst>
                    <a:ext uri="{9D8B030D-6E8A-4147-A177-3AD203B41FA5}">
                      <a16:colId xmlns:a16="http://schemas.microsoft.com/office/drawing/2014/main" val="20005"/>
                    </a:ext>
                  </a:extLst>
                </a:gridCol>
                <a:gridCol w="648000">
                  <a:extLst>
                    <a:ext uri="{9D8B030D-6E8A-4147-A177-3AD203B41FA5}">
                      <a16:colId xmlns:a16="http://schemas.microsoft.com/office/drawing/2014/main" val="20006"/>
                    </a:ext>
                  </a:extLst>
                </a:gridCol>
              </a:tblGrid>
              <a:tr h="5339113">
                <a:tc>
                  <a:txBody>
                    <a:bodyPr/>
                    <a:lstStyle/>
                    <a:p>
                      <a:pPr marL="0" marR="40005">
                        <a:lnSpc>
                          <a:spcPct val="107000"/>
                        </a:lnSpc>
                        <a:spcBef>
                          <a:spcPts val="320"/>
                        </a:spcBef>
                        <a:spcAft>
                          <a:spcPts val="0"/>
                        </a:spcAft>
                      </a:pPr>
                      <a:r>
                        <a:rPr lang="en-US" sz="1800" b="1" dirty="0">
                          <a:effectLst/>
                          <a:latin typeface="Cambria"/>
                          <a:ea typeface="Cambria"/>
                          <a:cs typeface="Cambria"/>
                        </a:rPr>
                        <a:t>Writing Style: Word choice.</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68580" marR="55245">
                        <a:lnSpc>
                          <a:spcPct val="107000"/>
                        </a:lnSpc>
                        <a:spcBef>
                          <a:spcPts val="315"/>
                        </a:spcBef>
                        <a:spcAft>
                          <a:spcPts val="0"/>
                        </a:spcAft>
                      </a:pPr>
                      <a:r>
                        <a:rPr lang="en-US" sz="1800" dirty="0">
                          <a:solidFill>
                            <a:srgbClr val="231F20"/>
                          </a:solidFill>
                          <a:effectLst/>
                          <a:latin typeface="Cambria"/>
                          <a:ea typeface="Cambria"/>
                          <a:cs typeface="Cambria"/>
                        </a:rPr>
                        <a:t>The</a:t>
                      </a:r>
                      <a:r>
                        <a:rPr lang="en-US" sz="1800" spc="2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student</a:t>
                      </a:r>
                      <a:r>
                        <a:rPr lang="en-US" sz="1800" spc="3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uses</a:t>
                      </a:r>
                      <a:r>
                        <a:rPr lang="en-US" sz="1800" spc="3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a</a:t>
                      </a:r>
                      <a:r>
                        <a:rPr lang="en-US" sz="1800" spc="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limited</a:t>
                      </a:r>
                      <a:r>
                        <a:rPr lang="en-US" sz="1800" spc="4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vocabulary.</a:t>
                      </a:r>
                      <a:r>
                        <a:rPr lang="en-US" sz="1800" spc="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Jargon</a:t>
                      </a:r>
                      <a:r>
                        <a:rPr lang="en-US" sz="1800" spc="2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may </a:t>
                      </a:r>
                      <a:r>
                        <a:rPr lang="en-US" sz="1800" spc="-5" dirty="0">
                          <a:solidFill>
                            <a:srgbClr val="231F20"/>
                          </a:solidFill>
                          <a:effectLst/>
                          <a:latin typeface="Cambria"/>
                          <a:ea typeface="Cambria"/>
                          <a:cs typeface="Cambria"/>
                        </a:rPr>
                        <a:t>be</a:t>
                      </a:r>
                      <a:r>
                        <a:rPr lang="en-US" sz="1800" spc="-35" dirty="0">
                          <a:solidFill>
                            <a:srgbClr val="231F20"/>
                          </a:solidFill>
                          <a:effectLst/>
                          <a:latin typeface="Cambria"/>
                          <a:ea typeface="Cambria"/>
                          <a:cs typeface="Cambria"/>
                        </a:rPr>
                        <a:t> </a:t>
                      </a:r>
                      <a:r>
                        <a:rPr lang="en-US" sz="1800" spc="-5" dirty="0">
                          <a:solidFill>
                            <a:srgbClr val="231F20"/>
                          </a:solidFill>
                          <a:effectLst/>
                          <a:latin typeface="Cambria"/>
                          <a:ea typeface="Cambria"/>
                          <a:cs typeface="Cambria"/>
                        </a:rPr>
                        <a:t>present</a:t>
                      </a:r>
                      <a:r>
                        <a:rPr lang="en-US" sz="1800" spc="-30" dirty="0">
                          <a:solidFill>
                            <a:srgbClr val="231F20"/>
                          </a:solidFill>
                          <a:effectLst/>
                          <a:latin typeface="Cambria"/>
                          <a:ea typeface="Cambria"/>
                          <a:cs typeface="Cambria"/>
                        </a:rPr>
                        <a:t> </a:t>
                      </a:r>
                      <a:r>
                        <a:rPr lang="en-US" sz="1800" spc="-5" dirty="0">
                          <a:solidFill>
                            <a:srgbClr val="231F20"/>
                          </a:solidFill>
                          <a:effectLst/>
                          <a:latin typeface="Cambria"/>
                          <a:ea typeface="Cambria"/>
                          <a:cs typeface="Cambria"/>
                        </a:rPr>
                        <a:t>and</a:t>
                      </a:r>
                      <a:r>
                        <a:rPr lang="en-US" sz="1800" spc="-3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detract</a:t>
                      </a:r>
                      <a:r>
                        <a:rPr lang="en-US" sz="1800" spc="-20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from</a:t>
                      </a:r>
                      <a:r>
                        <a:rPr lang="en-US" sz="1800" spc="5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the</a:t>
                      </a:r>
                      <a:r>
                        <a:rPr lang="en-US" sz="1800" spc="6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meaning.</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74295">
                        <a:lnSpc>
                          <a:spcPct val="107000"/>
                        </a:lnSpc>
                        <a:spcBef>
                          <a:spcPts val="315"/>
                        </a:spcBef>
                        <a:spcAft>
                          <a:spcPts val="0"/>
                        </a:spcAft>
                      </a:pPr>
                      <a:r>
                        <a:rPr lang="en-US" sz="1800" dirty="0">
                          <a:solidFill>
                            <a:srgbClr val="231F20"/>
                          </a:solidFill>
                          <a:effectLst/>
                          <a:latin typeface="Cambria"/>
                          <a:ea typeface="Cambria"/>
                          <a:cs typeface="Cambria"/>
                        </a:rPr>
                        <a:t>There is a sense of clear communication, but lacks in words may be not relevant and not accurate,</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74295">
                        <a:lnSpc>
                          <a:spcPct val="107000"/>
                        </a:lnSpc>
                        <a:spcBef>
                          <a:spcPts val="315"/>
                        </a:spcBef>
                        <a:spcAft>
                          <a:spcPts val="0"/>
                        </a:spcAft>
                      </a:pPr>
                      <a:r>
                        <a:rPr lang="en-US" sz="1800" dirty="0">
                          <a:solidFill>
                            <a:srgbClr val="231F20"/>
                          </a:solidFill>
                          <a:effectLst/>
                          <a:latin typeface="Cambria"/>
                          <a:ea typeface="Cambria"/>
                          <a:cs typeface="Cambria"/>
                        </a:rPr>
                        <a:t>The student uses words  that communicate clearly, but the writing lacks variety.</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marR="156210">
                        <a:lnSpc>
                          <a:spcPct val="107000"/>
                        </a:lnSpc>
                        <a:spcBef>
                          <a:spcPts val="320"/>
                        </a:spcBef>
                        <a:spcAft>
                          <a:spcPts val="0"/>
                        </a:spcAft>
                      </a:pPr>
                      <a:r>
                        <a:rPr lang="en-US" sz="1800" dirty="0">
                          <a:solidFill>
                            <a:srgbClr val="231F20"/>
                          </a:solidFill>
                          <a:effectLst/>
                          <a:latin typeface="Cambria"/>
                          <a:ea typeface="Cambria"/>
                          <a:cs typeface="Cambria"/>
                        </a:rPr>
                        <a:t>The</a:t>
                      </a:r>
                      <a:r>
                        <a:rPr lang="en-US" sz="1800" spc="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student uses</a:t>
                      </a:r>
                      <a:r>
                        <a:rPr lang="en-US" sz="1800" spc="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relevant words</a:t>
                      </a:r>
                      <a:r>
                        <a:rPr lang="en-US" sz="1800" spc="10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and</a:t>
                      </a:r>
                      <a:r>
                        <a:rPr lang="en-US" sz="1800" spc="10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phrases.</a:t>
                      </a:r>
                      <a:r>
                        <a:rPr lang="en-US" sz="1800" spc="10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The </a:t>
                      </a:r>
                      <a:r>
                        <a:rPr lang="en-US" sz="1800" spc="-19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choice</a:t>
                      </a:r>
                      <a:r>
                        <a:rPr lang="en-US" sz="1800" spc="25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and</a:t>
                      </a:r>
                      <a:r>
                        <a:rPr lang="en-US" sz="1800" spc="25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placement</a:t>
                      </a:r>
                      <a:r>
                        <a:rPr lang="en-US" sz="1800" spc="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of</a:t>
                      </a:r>
                      <a:r>
                        <a:rPr lang="en-US" sz="1800" spc="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words</a:t>
                      </a:r>
                      <a:r>
                        <a:rPr lang="en-US" sz="1800" spc="20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is</a:t>
                      </a:r>
                      <a:r>
                        <a:rPr lang="en-US" sz="1800" spc="21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inaccurate</a:t>
                      </a:r>
                      <a:r>
                        <a:rPr lang="en-US" sz="1800" spc="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at</a:t>
                      </a:r>
                      <a:r>
                        <a:rPr lang="en-US" sz="1800" spc="6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times</a:t>
                      </a:r>
                      <a:r>
                        <a:rPr lang="en-US" sz="1800" spc="6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and/or</a:t>
                      </a:r>
                      <a:r>
                        <a:rPr lang="en-US" sz="1800" spc="6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seems</a:t>
                      </a:r>
                      <a:r>
                        <a:rPr lang="en-US" sz="1800" spc="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overdone.</a:t>
                      </a:r>
                      <a:endParaRPr lang="en-US" sz="1800" dirty="0">
                        <a:effectLst/>
                        <a:latin typeface="Cambria"/>
                        <a:ea typeface="Cambria"/>
                        <a:cs typeface="Cambria"/>
                      </a:endParaRPr>
                    </a:p>
                    <a:p>
                      <a:pPr marL="70485" marR="156210">
                        <a:lnSpc>
                          <a:spcPct val="107000"/>
                        </a:lnSpc>
                        <a:spcBef>
                          <a:spcPts val="320"/>
                        </a:spcBef>
                        <a:spcAft>
                          <a:spcPts val="0"/>
                        </a:spcAft>
                      </a:pPr>
                      <a:r>
                        <a:rPr lang="en-US" sz="1800" dirty="0">
                          <a:solidFill>
                            <a:srgbClr val="231F20"/>
                          </a:solidFill>
                          <a:effectLst/>
                          <a:latin typeface="Cambria"/>
                          <a:ea typeface="Cambria"/>
                          <a:cs typeface="Cambria"/>
                        </a:rPr>
                        <a:t> </a:t>
                      </a:r>
                      <a:endParaRPr lang="en-US" sz="1800" dirty="0">
                        <a:effectLst/>
                        <a:latin typeface="Cambria"/>
                        <a:ea typeface="Cambria"/>
                        <a:cs typeface="Cambria"/>
                      </a:endParaRPr>
                    </a:p>
                    <a:p>
                      <a:pPr marL="70485" marR="156210">
                        <a:lnSpc>
                          <a:spcPct val="107000"/>
                        </a:lnSpc>
                        <a:spcBef>
                          <a:spcPts val="320"/>
                        </a:spcBef>
                        <a:spcAft>
                          <a:spcPts val="0"/>
                        </a:spcAft>
                      </a:pPr>
                      <a:r>
                        <a:rPr lang="en-US" sz="1800" dirty="0">
                          <a:solidFill>
                            <a:srgbClr val="231F20"/>
                          </a:solidFill>
                          <a:effectLst/>
                          <a:latin typeface="Cambria"/>
                          <a:ea typeface="Cambria"/>
                          <a:cs typeface="Cambria"/>
                        </a:rPr>
                        <a:t> </a:t>
                      </a:r>
                      <a:endParaRPr lang="en-US" sz="1800" dirty="0">
                        <a:effectLst/>
                        <a:latin typeface="Cambria"/>
                        <a:ea typeface="Cambria"/>
                        <a:cs typeface="Cambria"/>
                      </a:endParaRPr>
                    </a:p>
                    <a:p>
                      <a:pPr marL="70485" marR="156210">
                        <a:lnSpc>
                          <a:spcPct val="107000"/>
                        </a:lnSpc>
                        <a:spcBef>
                          <a:spcPts val="320"/>
                        </a:spcBef>
                        <a:spcAft>
                          <a:spcPts val="0"/>
                        </a:spcAft>
                      </a:pPr>
                      <a:r>
                        <a:rPr lang="en-US" sz="1800" dirty="0">
                          <a:solidFill>
                            <a:srgbClr val="231F20"/>
                          </a:solidFill>
                          <a:effectLst/>
                          <a:latin typeface="Cambria"/>
                          <a:ea typeface="Cambria"/>
                          <a:cs typeface="Cambria"/>
                        </a:rPr>
                        <a:t> </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56210">
                        <a:lnSpc>
                          <a:spcPct val="107000"/>
                        </a:lnSpc>
                        <a:spcBef>
                          <a:spcPts val="320"/>
                        </a:spcBef>
                        <a:spcAft>
                          <a:spcPts val="0"/>
                        </a:spcAft>
                      </a:pPr>
                      <a:r>
                        <a:rPr lang="en-US" sz="1800" dirty="0">
                          <a:solidFill>
                            <a:srgbClr val="231F20"/>
                          </a:solidFill>
                          <a:effectLst/>
                          <a:latin typeface="Cambria"/>
                          <a:ea typeface="Cambria"/>
                          <a:cs typeface="Cambria"/>
                        </a:rPr>
                        <a:t>The</a:t>
                      </a:r>
                      <a:r>
                        <a:rPr lang="en-US" sz="1800" spc="1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student</a:t>
                      </a:r>
                      <a:r>
                        <a:rPr lang="en-US" sz="1800" spc="2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uses</a:t>
                      </a:r>
                      <a:r>
                        <a:rPr lang="en-US" sz="1800" spc="1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relevant </a:t>
                      </a:r>
                      <a:r>
                        <a:rPr lang="en-US" sz="1800" spc="-5" dirty="0">
                          <a:solidFill>
                            <a:srgbClr val="231F20"/>
                          </a:solidFill>
                          <a:effectLst/>
                          <a:latin typeface="Cambria"/>
                          <a:ea typeface="Cambria"/>
                          <a:cs typeface="Cambria"/>
                        </a:rPr>
                        <a:t>words</a:t>
                      </a:r>
                      <a:r>
                        <a:rPr lang="en-US" sz="1800" spc="-4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and</a:t>
                      </a:r>
                      <a:r>
                        <a:rPr lang="en-US" sz="1800" spc="-4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phrases.</a:t>
                      </a:r>
                      <a:r>
                        <a:rPr lang="en-US" sz="1800" spc="-4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The </a:t>
                      </a:r>
                      <a:r>
                        <a:rPr lang="en-US" sz="1800" spc="-20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choice</a:t>
                      </a:r>
                      <a:r>
                        <a:rPr lang="en-US" sz="1800" spc="3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and</a:t>
                      </a:r>
                      <a:r>
                        <a:rPr lang="en-US" sz="1800" spc="4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placement</a:t>
                      </a:r>
                      <a:r>
                        <a:rPr lang="en-US" sz="1800" spc="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of</a:t>
                      </a:r>
                      <a:r>
                        <a:rPr lang="en-US" sz="1800" spc="5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words</a:t>
                      </a:r>
                      <a:r>
                        <a:rPr lang="en-US" sz="1800" spc="5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seems</a:t>
                      </a:r>
                      <a:r>
                        <a:rPr lang="en-US" sz="1800" spc="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accurate,</a:t>
                      </a:r>
                      <a:r>
                        <a:rPr lang="en-US" sz="1800" spc="3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natural,</a:t>
                      </a:r>
                      <a:r>
                        <a:rPr lang="en-US" sz="1800" spc="40"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and</a:t>
                      </a:r>
                      <a:r>
                        <a:rPr lang="en-US" sz="1800" spc="5" dirty="0">
                          <a:solidFill>
                            <a:srgbClr val="231F20"/>
                          </a:solidFill>
                          <a:effectLst/>
                          <a:latin typeface="Cambria"/>
                          <a:ea typeface="Cambria"/>
                          <a:cs typeface="Cambria"/>
                        </a:rPr>
                        <a:t> </a:t>
                      </a:r>
                      <a:r>
                        <a:rPr lang="en-US" sz="1800" dirty="0">
                          <a:solidFill>
                            <a:srgbClr val="231F20"/>
                          </a:solidFill>
                          <a:effectLst/>
                          <a:latin typeface="Cambria"/>
                          <a:ea typeface="Cambria"/>
                          <a:cs typeface="Cambria"/>
                        </a:rPr>
                        <a:t>arrive at successful analysis.</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800" dirty="0">
                          <a:solidFill>
                            <a:srgbClr val="231F20"/>
                          </a:solidFill>
                          <a:effectLst/>
                          <a:latin typeface="Cambria"/>
                          <a:ea typeface="Cambria"/>
                          <a:cs typeface="Cambria"/>
                        </a:rPr>
                        <a:t> </a:t>
                      </a:r>
                      <a:endParaRPr lang="en-US" sz="18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1074">
                <a:tc>
                  <a:txBody>
                    <a:bodyPr/>
                    <a:lstStyle/>
                    <a:p>
                      <a:pPr marL="0" marR="40005">
                        <a:lnSpc>
                          <a:spcPct val="107000"/>
                        </a:lnSpc>
                        <a:spcBef>
                          <a:spcPts val="320"/>
                        </a:spcBef>
                        <a:spcAft>
                          <a:spcPts val="0"/>
                        </a:spcAft>
                      </a:pPr>
                      <a:r>
                        <a:rPr lang="en-US" sz="1600" b="1" dirty="0">
                          <a:solidFill>
                            <a:srgbClr val="231F20"/>
                          </a:solidFill>
                          <a:effectLst/>
                          <a:latin typeface="Cambria"/>
                          <a:ea typeface="Cambria"/>
                          <a:cs typeface="Cambria"/>
                        </a:rPr>
                        <a:t>Total score </a:t>
                      </a:r>
                      <a:endParaRPr lang="en-US" sz="16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40005">
                        <a:lnSpc>
                          <a:spcPct val="107000"/>
                        </a:lnSpc>
                        <a:spcBef>
                          <a:spcPts val="320"/>
                        </a:spcBef>
                        <a:spcAft>
                          <a:spcPts val="0"/>
                        </a:spcAft>
                      </a:pPr>
                      <a:r>
                        <a:rPr lang="en-US" sz="1600" dirty="0">
                          <a:solidFill>
                            <a:srgbClr val="231F20"/>
                          </a:solidFill>
                          <a:effectLst/>
                          <a:latin typeface="Cambria"/>
                          <a:ea typeface="Cambria"/>
                          <a:cs typeface="Cambria"/>
                        </a:rPr>
                        <a:t> </a:t>
                      </a:r>
                      <a:endParaRPr lang="en-US" sz="16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600">
                          <a:solidFill>
                            <a:srgbClr val="231F20"/>
                          </a:solidFill>
                          <a:effectLst/>
                          <a:latin typeface="Cambria"/>
                          <a:ea typeface="Cambria"/>
                          <a:cs typeface="Cambria"/>
                        </a:rPr>
                        <a:t> </a:t>
                      </a:r>
                      <a:endParaRPr lang="en-US" sz="160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600" dirty="0">
                          <a:solidFill>
                            <a:srgbClr val="231F20"/>
                          </a:solidFill>
                          <a:effectLst/>
                          <a:latin typeface="Cambria"/>
                          <a:ea typeface="Cambria"/>
                          <a:cs typeface="Cambria"/>
                        </a:rPr>
                        <a:t> </a:t>
                      </a:r>
                      <a:endParaRPr lang="en-US" sz="16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600">
                          <a:solidFill>
                            <a:srgbClr val="231F20"/>
                          </a:solidFill>
                          <a:effectLst/>
                          <a:latin typeface="Cambria"/>
                          <a:ea typeface="Cambria"/>
                          <a:cs typeface="Cambria"/>
                        </a:rPr>
                        <a:t> </a:t>
                      </a:r>
                      <a:endParaRPr lang="en-US" sz="160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en-US" sz="1600" dirty="0">
                          <a:solidFill>
                            <a:srgbClr val="231F20"/>
                          </a:solidFill>
                          <a:effectLst/>
                          <a:latin typeface="Cambria"/>
                          <a:ea typeface="Cambria"/>
                          <a:cs typeface="Cambria"/>
                        </a:rPr>
                        <a:t> </a:t>
                      </a:r>
                      <a:endParaRPr lang="en-US" sz="16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005">
                        <a:lnSpc>
                          <a:spcPct val="107000"/>
                        </a:lnSpc>
                        <a:spcBef>
                          <a:spcPts val="320"/>
                        </a:spcBef>
                        <a:spcAft>
                          <a:spcPts val="0"/>
                        </a:spcAft>
                      </a:pPr>
                      <a:r>
                        <a:rPr lang="" sz="1600" dirty="0">
                          <a:solidFill>
                            <a:srgbClr val="231F20"/>
                          </a:solidFill>
                          <a:effectLst/>
                          <a:latin typeface="Cambria"/>
                          <a:ea typeface="Cambria"/>
                          <a:cs typeface="Cambria"/>
                        </a:rPr>
                        <a:t>/ 30</a:t>
                      </a:r>
                      <a:endParaRPr lang="en-US" sz="16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Date Placeholder 1"/>
          <p:cNvSpPr>
            <a:spLocks noGrp="1"/>
          </p:cNvSpPr>
          <p:nvPr>
            <p:ph type="dt" sz="half" idx="10"/>
          </p:nvPr>
        </p:nvSpPr>
        <p:spPr/>
        <p:txBody>
          <a:bodyPr/>
          <a:lstStyle/>
          <a:p>
            <a:fld id="{8C0A0276-AF1A-4A6A-8EA9-BD5344BC70B4}" type="datetime1">
              <a:rPr lang="en-US" smtClean="0"/>
              <a:t>3/13/2025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93</a:t>
            </a:fld>
            <a:endParaRPr lang="en-US"/>
          </a:p>
        </p:txBody>
      </p:sp>
    </p:spTree>
    <p:extLst>
      <p:ext uri="{BB962C8B-B14F-4D97-AF65-F5344CB8AC3E}">
        <p14:creationId xmlns:p14="http://schemas.microsoft.com/office/powerpoint/2010/main" val="4698808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1022350"/>
          </a:xfrm>
        </p:spPr>
        <p:txBody>
          <a:bodyPr>
            <a:noAutofit/>
          </a:bodyPr>
          <a:lstStyle/>
          <a:p>
            <a:pPr algn="ctr"/>
            <a:r>
              <a:rPr lang="en-US" sz="3600" b="1" dirty="0">
                <a:latin typeface="Times New Roman" panose="02020603050405020304" pitchFamily="18" charset="0"/>
                <a:cs typeface="Times New Roman" panose="02020603050405020304" pitchFamily="18" charset="0"/>
              </a:rPr>
              <a:t>Advantages of essay item </a:t>
            </a:r>
            <a:endParaRPr lang="ar-EG" sz="3600" b="1" dirty="0">
              <a:ln w="9000" cmpd="sng">
                <a:solidFill>
                  <a:schemeClr val="accent4">
                    <a:shade val="50000"/>
                    <a:satMod val="120000"/>
                  </a:schemeClr>
                </a:solidFill>
                <a:prstDash val="solid"/>
              </a:ln>
              <a:solidFill>
                <a:schemeClr val="tx1"/>
              </a:solidFill>
              <a:effectLst/>
              <a:latin typeface="Times New Roman" panose="02020603050405020304" pitchFamily="18" charset="0"/>
              <a:cs typeface="Times New Roman" pitchFamily="18" charset="0"/>
            </a:endParaRPr>
          </a:p>
        </p:txBody>
      </p:sp>
      <p:sp>
        <p:nvSpPr>
          <p:cNvPr id="3" name="Text Placeholder 2"/>
          <p:cNvSpPr>
            <a:spLocks noGrp="1"/>
          </p:cNvSpPr>
          <p:nvPr>
            <p:ph type="body" idx="1"/>
          </p:nvPr>
        </p:nvSpPr>
        <p:spPr>
          <a:xfrm>
            <a:off x="304800" y="1143360"/>
            <a:ext cx="3886200" cy="761640"/>
          </a:xfrm>
          <a:solidFill>
            <a:schemeClr val="accent2">
              <a:lumMod val="60000"/>
              <a:lumOff val="40000"/>
            </a:schemeClr>
          </a:solidFill>
        </p:spPr>
        <p:txBody>
          <a:bodyPr>
            <a:normAutofit/>
          </a:bodyPr>
          <a:lstStyle/>
          <a:p>
            <a:pPr algn="ctr" rtl="0"/>
            <a:r>
              <a:rPr lang="en-US" sz="3200" b="1" dirty="0">
                <a:solidFill>
                  <a:schemeClr val="tx1"/>
                </a:solidFill>
                <a:latin typeface="Times New Roman" pitchFamily="18" charset="0"/>
                <a:cs typeface="Times New Roman" pitchFamily="18" charset="0"/>
              </a:rPr>
              <a:t>Teacher</a:t>
            </a:r>
            <a:r>
              <a:rPr lang="en-US" sz="3200" dirty="0">
                <a:latin typeface="Times New Roman" pitchFamily="18" charset="0"/>
                <a:cs typeface="Times New Roman" pitchFamily="18" charset="0"/>
              </a:rPr>
              <a:t> </a:t>
            </a:r>
            <a:endParaRPr lang="ar-EG" sz="3200" b="1" dirty="0">
              <a:solidFill>
                <a:schemeClr val="tx1"/>
              </a:solidFill>
              <a:latin typeface="Times New Roman" pitchFamily="18" charset="0"/>
              <a:cs typeface="Times New Roman" pitchFamily="18" charset="0"/>
            </a:endParaRPr>
          </a:p>
        </p:txBody>
      </p:sp>
      <p:sp>
        <p:nvSpPr>
          <p:cNvPr id="4" name="Text Placeholder 3"/>
          <p:cNvSpPr>
            <a:spLocks noGrp="1"/>
          </p:cNvSpPr>
          <p:nvPr>
            <p:ph type="body" sz="half" idx="3"/>
          </p:nvPr>
        </p:nvSpPr>
        <p:spPr>
          <a:xfrm>
            <a:off x="4645026" y="1143360"/>
            <a:ext cx="4194174" cy="761640"/>
          </a:xfrm>
          <a:solidFill>
            <a:schemeClr val="accent2">
              <a:lumMod val="60000"/>
              <a:lumOff val="40000"/>
            </a:schemeClr>
          </a:solidFill>
        </p:spPr>
        <p:txBody>
          <a:bodyPr>
            <a:normAutofit/>
          </a:bodyPr>
          <a:lstStyle/>
          <a:p>
            <a:pPr algn="ctr" rtl="0"/>
            <a:r>
              <a:rPr lang="en-US" sz="3200" b="1" dirty="0">
                <a:solidFill>
                  <a:schemeClr val="tx1"/>
                </a:solidFill>
                <a:latin typeface="Times New Roman" pitchFamily="18" charset="0"/>
                <a:cs typeface="Times New Roman" pitchFamily="18" charset="0"/>
              </a:rPr>
              <a:t>Student </a:t>
            </a:r>
            <a:endParaRPr lang="ar-EG" sz="3200" b="1" dirty="0">
              <a:solidFill>
                <a:schemeClr val="tx1"/>
              </a:solidFill>
              <a:latin typeface="Times New Roman" pitchFamily="18" charset="0"/>
              <a:cs typeface="Times New Roman" pitchFamily="18" charset="0"/>
            </a:endParaRPr>
          </a:p>
        </p:txBody>
      </p:sp>
      <p:sp>
        <p:nvSpPr>
          <p:cNvPr id="5" name="Content Placeholder 4"/>
          <p:cNvSpPr>
            <a:spLocks noGrp="1"/>
          </p:cNvSpPr>
          <p:nvPr>
            <p:ph sz="quarter" idx="2"/>
          </p:nvPr>
        </p:nvSpPr>
        <p:spPr>
          <a:xfrm>
            <a:off x="150813" y="1975126"/>
            <a:ext cx="4267200" cy="4648200"/>
          </a:xfrm>
        </p:spPr>
        <p:txBody>
          <a:bodyPr>
            <a:noAutofit/>
          </a:bodyPr>
          <a:lstStyle/>
          <a:p>
            <a:pPr algn="l" rtl="0"/>
            <a:r>
              <a:rPr lang="en-US" sz="2000" dirty="0"/>
              <a:t>Assess complex </a:t>
            </a:r>
            <a:r>
              <a:rPr lang="en-US" sz="2000" b="1" dirty="0">
                <a:solidFill>
                  <a:srgbClr val="FF0000"/>
                </a:solidFill>
              </a:rPr>
              <a:t>higher-level objectives.</a:t>
            </a:r>
          </a:p>
          <a:p>
            <a:pPr algn="l" rtl="0"/>
            <a:endParaRPr lang="en-US" sz="2000" b="1" dirty="0">
              <a:solidFill>
                <a:srgbClr val="FF0000"/>
              </a:solidFill>
            </a:endParaRPr>
          </a:p>
          <a:p>
            <a:pPr algn="l" rtl="0"/>
            <a:r>
              <a:rPr lang="en-US" sz="2000" dirty="0"/>
              <a:t>Take considerably </a:t>
            </a:r>
            <a:r>
              <a:rPr lang="en-US" sz="2000" b="1" dirty="0">
                <a:solidFill>
                  <a:srgbClr val="FF0000"/>
                </a:solidFill>
              </a:rPr>
              <a:t>less time to construct and administer </a:t>
            </a:r>
            <a:r>
              <a:rPr lang="en-US" sz="2000" dirty="0"/>
              <a:t>than other item types</a:t>
            </a:r>
            <a:r>
              <a:rPr lang="en-US" sz="2000" dirty="0">
                <a:latin typeface="Times New Roman" pitchFamily="18" charset="0"/>
                <a:cs typeface="Times New Roman" pitchFamily="18" charset="0"/>
              </a:rPr>
              <a:t>.</a:t>
            </a:r>
          </a:p>
          <a:p>
            <a:pPr marL="34290" indent="0" algn="l" rtl="0">
              <a:buNone/>
            </a:pPr>
            <a:endParaRPr lang="en-US" sz="2400" dirty="0">
              <a:latin typeface="Times New Roman" pitchFamily="18" charset="0"/>
              <a:cs typeface="Times New Roman" pitchFamily="18" charset="0"/>
            </a:endParaRPr>
          </a:p>
          <a:p>
            <a:pPr marL="34290" indent="0" algn="l" rtl="0">
              <a:buNone/>
            </a:pPr>
            <a:endParaRPr lang="en-US" sz="2400" dirty="0">
              <a:latin typeface="Times New Roman" pitchFamily="18" charset="0"/>
              <a:cs typeface="Times New Roman" pitchFamily="18" charset="0"/>
            </a:endParaRPr>
          </a:p>
        </p:txBody>
      </p:sp>
      <p:sp>
        <p:nvSpPr>
          <p:cNvPr id="6" name="Content Placeholder 5"/>
          <p:cNvSpPr>
            <a:spLocks noGrp="1"/>
          </p:cNvSpPr>
          <p:nvPr>
            <p:ph sz="quarter" idx="4"/>
          </p:nvPr>
        </p:nvSpPr>
        <p:spPr>
          <a:xfrm>
            <a:off x="4418013" y="1905001"/>
            <a:ext cx="4421187" cy="4648200"/>
          </a:xfrm>
        </p:spPr>
        <p:txBody>
          <a:bodyPr>
            <a:normAutofit fontScale="55000" lnSpcReduction="20000"/>
          </a:bodyPr>
          <a:lstStyle/>
          <a:p>
            <a:pPr algn="l" rtl="0">
              <a:lnSpc>
                <a:spcPct val="120000"/>
              </a:lnSpc>
            </a:pPr>
            <a:r>
              <a:rPr lang="en-US" sz="3700" dirty="0"/>
              <a:t>They are adaptable to </a:t>
            </a:r>
            <a:r>
              <a:rPr lang="en-US" sz="3700" b="1" dirty="0">
                <a:solidFill>
                  <a:srgbClr val="FF0000"/>
                </a:solidFill>
                <a:latin typeface="Times New Roman" panose="02020603050405020304" pitchFamily="18" charset="0"/>
                <a:cs typeface="Times New Roman" panose="02020603050405020304" pitchFamily="18" charset="0"/>
              </a:rPr>
              <a:t>a wide variety of subjects.</a:t>
            </a:r>
          </a:p>
          <a:p>
            <a:pPr algn="l" rtl="0">
              <a:lnSpc>
                <a:spcPct val="120000"/>
              </a:lnSpc>
            </a:pPr>
            <a:r>
              <a:rPr lang="en-US" sz="3700" dirty="0"/>
              <a:t> Provide </a:t>
            </a:r>
            <a:r>
              <a:rPr lang="en-US" sz="3700" b="1" dirty="0">
                <a:solidFill>
                  <a:srgbClr val="FF0000"/>
                </a:solidFill>
              </a:rPr>
              <a:t>methods </a:t>
            </a:r>
            <a:r>
              <a:rPr lang="en-US" sz="3700" dirty="0"/>
              <a:t>for students to </a:t>
            </a:r>
            <a:r>
              <a:rPr lang="en-US" sz="3700" b="1" dirty="0">
                <a:solidFill>
                  <a:srgbClr val="FF0000"/>
                </a:solidFill>
              </a:rPr>
              <a:t>organize and present ideas in a logical manner.</a:t>
            </a:r>
          </a:p>
          <a:p>
            <a:pPr algn="l" rtl="0">
              <a:lnSpc>
                <a:spcPct val="120000"/>
              </a:lnSpc>
            </a:pPr>
            <a:r>
              <a:rPr lang="en-US" sz="3700" dirty="0"/>
              <a:t> Challenges students </a:t>
            </a:r>
            <a:r>
              <a:rPr lang="en-US" sz="3700" b="1" dirty="0">
                <a:solidFill>
                  <a:srgbClr val="FF0000"/>
                </a:solidFill>
              </a:rPr>
              <a:t>to create responses </a:t>
            </a:r>
            <a:r>
              <a:rPr lang="en-US" sz="3700" dirty="0"/>
              <a:t>rather than choose from a list of predetermine responses </a:t>
            </a:r>
          </a:p>
          <a:p>
            <a:pPr algn="l" rtl="0">
              <a:lnSpc>
                <a:spcPct val="120000"/>
              </a:lnSpc>
            </a:pPr>
            <a:r>
              <a:rPr lang="en-US" sz="3700" dirty="0"/>
              <a:t>Eliminating the problem of guessing</a:t>
            </a:r>
          </a:p>
          <a:p>
            <a:pPr algn="l" rtl="0">
              <a:lnSpc>
                <a:spcPct val="120000"/>
              </a:lnSpc>
            </a:pPr>
            <a:r>
              <a:rPr lang="en-US" sz="3700" dirty="0"/>
              <a:t>Students are also allowed </a:t>
            </a:r>
            <a:r>
              <a:rPr lang="en-US" sz="3700" b="1" dirty="0">
                <a:solidFill>
                  <a:srgbClr val="FF0000"/>
                </a:solidFill>
              </a:rPr>
              <a:t>freedom of thought </a:t>
            </a:r>
            <a:r>
              <a:rPr lang="en-US" sz="3700" dirty="0"/>
              <a:t>and produce </a:t>
            </a:r>
            <a:r>
              <a:rPr lang="en-US" sz="3700" b="1" dirty="0">
                <a:solidFill>
                  <a:srgbClr val="FF0000"/>
                </a:solidFill>
              </a:rPr>
              <a:t>original responses</a:t>
            </a:r>
          </a:p>
          <a:p>
            <a:pPr marL="34290" indent="0" algn="l" rtl="0">
              <a:buNone/>
            </a:pPr>
            <a:endParaRPr lang="en-US" sz="2600" dirty="0">
              <a:solidFill>
                <a:srgbClr val="FF0000"/>
              </a:solidFill>
              <a:latin typeface="Times New Roman" pitchFamily="18" charset="0"/>
              <a:cs typeface="Times New Roman" pitchFamily="18" charset="0"/>
            </a:endParaRPr>
          </a:p>
          <a:p>
            <a:pPr marL="34290" indent="0" algn="l" rtl="0">
              <a:buNone/>
            </a:pPr>
            <a:endParaRPr lang="en-US" sz="2400" dirty="0">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C8BDD779-07D3-4102-AB90-9A8C3AC784CE}"/>
                  </a:ext>
                </a:extLst>
              </p14:cNvPr>
              <p14:cNvContentPartPr/>
              <p14:nvPr/>
            </p14:nvContentPartPr>
            <p14:xfrm>
              <a:off x="1207596" y="4786196"/>
              <a:ext cx="360" cy="360"/>
            </p14:xfrm>
          </p:contentPart>
        </mc:Choice>
        <mc:Fallback xmlns="">
          <p:pic>
            <p:nvPicPr>
              <p:cNvPr id="7" name="Ink 6">
                <a:extLst>
                  <a:ext uri="{FF2B5EF4-FFF2-40B4-BE49-F238E27FC236}">
                    <a16:creationId xmlns:a16="http://schemas.microsoft.com/office/drawing/2014/main" id="{C8BDD779-07D3-4102-AB90-9A8C3AC784CE}"/>
                  </a:ext>
                </a:extLst>
              </p:cNvPr>
              <p:cNvPicPr/>
              <p:nvPr/>
            </p:nvPicPr>
            <p:blipFill>
              <a:blip r:embed="rId3"/>
              <a:stretch>
                <a:fillRect/>
              </a:stretch>
            </p:blipFill>
            <p:spPr>
              <a:xfrm>
                <a:off x="1198956" y="4777556"/>
                <a:ext cx="18000" cy="18000"/>
              </a:xfrm>
              <a:prstGeom prst="rect">
                <a:avLst/>
              </a:prstGeom>
            </p:spPr>
          </p:pic>
        </mc:Fallback>
      </mc:AlternateContent>
      <p:sp>
        <p:nvSpPr>
          <p:cNvPr id="8" name="Date Placeholder 7"/>
          <p:cNvSpPr>
            <a:spLocks noGrp="1"/>
          </p:cNvSpPr>
          <p:nvPr>
            <p:ph type="dt" sz="half" idx="10"/>
          </p:nvPr>
        </p:nvSpPr>
        <p:spPr/>
        <p:txBody>
          <a:bodyPr/>
          <a:lstStyle/>
          <a:p>
            <a:fld id="{691129C4-1C09-4DD2-9A30-5A132884AF26}" type="datetime1">
              <a:rPr lang="en-US" smtClean="0"/>
              <a:t>3/13/2025</a:t>
            </a:fld>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29519955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1022350"/>
          </a:xfrm>
        </p:spPr>
        <p:txBody>
          <a:bodyPr>
            <a:noAutofit/>
          </a:bodyPr>
          <a:lstStyle/>
          <a:p>
            <a:pPr algn="ctr"/>
            <a:r>
              <a:rPr lang="en-US" sz="3600" b="1" dirty="0">
                <a:latin typeface="Times New Roman" panose="02020603050405020304" pitchFamily="18" charset="0"/>
                <a:cs typeface="Times New Roman" panose="02020603050405020304" pitchFamily="18" charset="0"/>
              </a:rPr>
              <a:t>Disadvantages of essay item </a:t>
            </a:r>
            <a:endParaRPr lang="ar-EG" sz="3600" b="1" dirty="0">
              <a:ln w="9000" cmpd="sng">
                <a:solidFill>
                  <a:schemeClr val="accent4">
                    <a:shade val="50000"/>
                    <a:satMod val="120000"/>
                  </a:schemeClr>
                </a:solidFill>
                <a:prstDash val="solid"/>
              </a:ln>
              <a:solidFill>
                <a:schemeClr val="tx1"/>
              </a:solidFill>
              <a:effectLst/>
              <a:latin typeface="Times New Roman" panose="02020603050405020304" pitchFamily="18" charset="0"/>
              <a:cs typeface="Times New Roman" pitchFamily="18" charset="0"/>
            </a:endParaRPr>
          </a:p>
        </p:txBody>
      </p:sp>
      <p:sp>
        <p:nvSpPr>
          <p:cNvPr id="3" name="Text Placeholder 2"/>
          <p:cNvSpPr>
            <a:spLocks noGrp="1"/>
          </p:cNvSpPr>
          <p:nvPr>
            <p:ph type="body" idx="1"/>
          </p:nvPr>
        </p:nvSpPr>
        <p:spPr>
          <a:xfrm>
            <a:off x="304800" y="1143360"/>
            <a:ext cx="3886200" cy="761640"/>
          </a:xfrm>
          <a:solidFill>
            <a:schemeClr val="accent2">
              <a:lumMod val="60000"/>
              <a:lumOff val="40000"/>
            </a:schemeClr>
          </a:solidFill>
        </p:spPr>
        <p:txBody>
          <a:bodyPr>
            <a:normAutofit/>
          </a:bodyPr>
          <a:lstStyle/>
          <a:p>
            <a:pPr algn="ctr" rtl="0"/>
            <a:r>
              <a:rPr lang="en-US" sz="3200" b="1" dirty="0">
                <a:solidFill>
                  <a:schemeClr val="tx1"/>
                </a:solidFill>
                <a:latin typeface="Times New Roman" pitchFamily="18" charset="0"/>
                <a:cs typeface="Times New Roman" pitchFamily="18" charset="0"/>
              </a:rPr>
              <a:t>Teacher</a:t>
            </a:r>
            <a:r>
              <a:rPr lang="en-US" sz="3200" dirty="0">
                <a:latin typeface="Times New Roman" pitchFamily="18" charset="0"/>
                <a:cs typeface="Times New Roman" pitchFamily="18" charset="0"/>
              </a:rPr>
              <a:t> </a:t>
            </a:r>
            <a:endParaRPr lang="ar-EG" sz="3200" b="1" dirty="0">
              <a:solidFill>
                <a:schemeClr val="tx1"/>
              </a:solidFill>
              <a:latin typeface="Times New Roman" pitchFamily="18" charset="0"/>
              <a:cs typeface="Times New Roman" pitchFamily="18" charset="0"/>
            </a:endParaRPr>
          </a:p>
        </p:txBody>
      </p:sp>
      <p:sp>
        <p:nvSpPr>
          <p:cNvPr id="4" name="Text Placeholder 3"/>
          <p:cNvSpPr>
            <a:spLocks noGrp="1"/>
          </p:cNvSpPr>
          <p:nvPr>
            <p:ph type="body" sz="half" idx="3"/>
          </p:nvPr>
        </p:nvSpPr>
        <p:spPr>
          <a:xfrm>
            <a:off x="4645026" y="1143360"/>
            <a:ext cx="4194174" cy="761640"/>
          </a:xfrm>
          <a:solidFill>
            <a:schemeClr val="accent2">
              <a:lumMod val="60000"/>
              <a:lumOff val="40000"/>
            </a:schemeClr>
          </a:solidFill>
        </p:spPr>
        <p:txBody>
          <a:bodyPr>
            <a:normAutofit/>
          </a:bodyPr>
          <a:lstStyle/>
          <a:p>
            <a:pPr algn="ctr" rtl="0"/>
            <a:r>
              <a:rPr lang="en-US" sz="3200" b="1" dirty="0">
                <a:solidFill>
                  <a:schemeClr val="tx1"/>
                </a:solidFill>
                <a:latin typeface="Times New Roman" pitchFamily="18" charset="0"/>
                <a:cs typeface="Times New Roman" pitchFamily="18" charset="0"/>
              </a:rPr>
              <a:t>Student </a:t>
            </a:r>
            <a:endParaRPr lang="ar-EG" sz="3200" b="1" dirty="0">
              <a:solidFill>
                <a:schemeClr val="tx1"/>
              </a:solidFill>
              <a:latin typeface="Times New Roman" pitchFamily="18" charset="0"/>
              <a:cs typeface="Times New Roman" pitchFamily="18" charset="0"/>
            </a:endParaRPr>
          </a:p>
        </p:txBody>
      </p:sp>
      <p:sp>
        <p:nvSpPr>
          <p:cNvPr id="5" name="Content Placeholder 4"/>
          <p:cNvSpPr>
            <a:spLocks noGrp="1"/>
          </p:cNvSpPr>
          <p:nvPr>
            <p:ph sz="quarter" idx="2"/>
          </p:nvPr>
        </p:nvSpPr>
        <p:spPr>
          <a:xfrm>
            <a:off x="150813" y="1975126"/>
            <a:ext cx="4267200" cy="4648200"/>
          </a:xfrm>
        </p:spPr>
        <p:txBody>
          <a:bodyPr>
            <a:noAutofit/>
          </a:bodyPr>
          <a:lstStyle/>
          <a:p>
            <a:pPr algn="l" rtl="0">
              <a:lnSpc>
                <a:spcPct val="15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They are </a:t>
            </a:r>
            <a:r>
              <a:rPr lang="en-US" sz="2400" dirty="0">
                <a:solidFill>
                  <a:srgbClr val="FF0000"/>
                </a:solidFill>
                <a:latin typeface="Times New Roman" panose="02020603050405020304" pitchFamily="18" charset="0"/>
                <a:cs typeface="Times New Roman" panose="02020603050405020304" pitchFamily="18" charset="0"/>
              </a:rPr>
              <a:t>difficult </a:t>
            </a:r>
            <a:r>
              <a:rPr lang="en-US" sz="2400" dirty="0">
                <a:latin typeface="Times New Roman" panose="02020603050405020304" pitchFamily="18" charset="0"/>
                <a:cs typeface="Times New Roman" panose="02020603050405020304" pitchFamily="18" charset="0"/>
              </a:rPr>
              <a:t>and </a:t>
            </a:r>
            <a:r>
              <a:rPr lang="en-US" sz="2400" dirty="0">
                <a:solidFill>
                  <a:srgbClr val="FF0000"/>
                </a:solidFill>
                <a:latin typeface="Times New Roman" panose="02020603050405020304" pitchFamily="18" charset="0"/>
                <a:cs typeface="Times New Roman" panose="02020603050405020304" pitchFamily="18" charset="0"/>
              </a:rPr>
              <a:t>time consuming </a:t>
            </a:r>
            <a:r>
              <a:rPr lang="en-US" sz="2400" dirty="0">
                <a:latin typeface="Times New Roman" panose="02020603050405020304" pitchFamily="18" charset="0"/>
                <a:cs typeface="Times New Roman" panose="02020603050405020304" pitchFamily="18" charset="0"/>
              </a:rPr>
              <a:t>to grade in a reliable manner.</a:t>
            </a:r>
          </a:p>
          <a:p>
            <a:pPr algn="l" rtl="0">
              <a:lnSpc>
                <a:spcPct val="15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Essays are </a:t>
            </a:r>
            <a:r>
              <a:rPr lang="en-US" sz="2400" dirty="0">
                <a:solidFill>
                  <a:srgbClr val="FF0000"/>
                </a:solidFill>
                <a:latin typeface="Times New Roman" panose="02020603050405020304" pitchFamily="18" charset="0"/>
                <a:cs typeface="Times New Roman" panose="02020603050405020304" pitchFamily="18" charset="0"/>
              </a:rPr>
              <a:t>subjectively </a:t>
            </a:r>
            <a:r>
              <a:rPr lang="en-US" sz="2400" dirty="0">
                <a:latin typeface="Times New Roman" panose="02020603050405020304" pitchFamily="18" charset="0"/>
                <a:cs typeface="Times New Roman" panose="02020603050405020304" pitchFamily="18" charset="0"/>
              </a:rPr>
              <a:t>graded by individual teachers</a:t>
            </a:r>
            <a:r>
              <a:rPr lang="en-US" sz="2400" dirty="0"/>
              <a:t>.</a:t>
            </a:r>
          </a:p>
          <a:p>
            <a:pPr marL="34290" indent="0" algn="l" rtl="0">
              <a:buNone/>
            </a:pPr>
            <a:r>
              <a:rPr lang="en-US" sz="2400" dirty="0"/>
              <a:t>.</a:t>
            </a:r>
          </a:p>
          <a:p>
            <a:pPr marL="34290" indent="0" algn="l" rtl="0">
              <a:buNone/>
            </a:pPr>
            <a:endParaRPr lang="en-US" sz="2400" dirty="0">
              <a:latin typeface="Times New Roman" pitchFamily="18" charset="0"/>
              <a:cs typeface="Times New Roman" pitchFamily="18" charset="0"/>
            </a:endParaRPr>
          </a:p>
        </p:txBody>
      </p:sp>
      <p:sp>
        <p:nvSpPr>
          <p:cNvPr id="6" name="Content Placeholder 5"/>
          <p:cNvSpPr>
            <a:spLocks noGrp="1"/>
          </p:cNvSpPr>
          <p:nvPr>
            <p:ph sz="quarter" idx="4"/>
          </p:nvPr>
        </p:nvSpPr>
        <p:spPr>
          <a:xfrm>
            <a:off x="4418013" y="1905001"/>
            <a:ext cx="4421187" cy="4648200"/>
          </a:xfrm>
        </p:spPr>
        <p:txBody>
          <a:bodyPr>
            <a:normAutofit fontScale="62500" lnSpcReduction="20000"/>
          </a:bodyPr>
          <a:lstStyle/>
          <a:p>
            <a:pPr algn="l" rtl="0">
              <a:lnSpc>
                <a:spcPct val="120000"/>
              </a:lnSpc>
            </a:pPr>
            <a:r>
              <a:rPr lang="en-US" sz="4000" dirty="0">
                <a:latin typeface="Times New Roman" panose="02020603050405020304" pitchFamily="18" charset="0"/>
                <a:cs typeface="Times New Roman" panose="02020603050405020304" pitchFamily="18" charset="0"/>
              </a:rPr>
              <a:t>They are </a:t>
            </a:r>
            <a:r>
              <a:rPr lang="en-US" sz="4000" dirty="0">
                <a:solidFill>
                  <a:srgbClr val="FF0000"/>
                </a:solidFill>
                <a:latin typeface="Times New Roman" panose="02020603050405020304" pitchFamily="18" charset="0"/>
                <a:cs typeface="Times New Roman" panose="02020603050405020304" pitchFamily="18" charset="0"/>
              </a:rPr>
              <a:t>limited to a small sampling of content </a:t>
            </a:r>
            <a:r>
              <a:rPr lang="en-US" sz="4000" dirty="0">
                <a:latin typeface="Times New Roman" panose="02020603050405020304" pitchFamily="18" charset="0"/>
                <a:cs typeface="Times New Roman" panose="02020603050405020304" pitchFamily="18" charset="0"/>
              </a:rPr>
              <a:t>or learning objectives. </a:t>
            </a:r>
          </a:p>
          <a:p>
            <a:pPr algn="l" rtl="0">
              <a:lnSpc>
                <a:spcPct val="120000"/>
              </a:lnSpc>
            </a:pPr>
            <a:r>
              <a:rPr lang="en-US" sz="4000" dirty="0">
                <a:latin typeface="Times New Roman" panose="02020603050405020304" pitchFamily="18" charset="0"/>
                <a:cs typeface="Times New Roman" panose="02020603050405020304" pitchFamily="18" charset="0"/>
              </a:rPr>
              <a:t>Constructing responses takes </a:t>
            </a:r>
            <a:r>
              <a:rPr lang="en-US" sz="4000" dirty="0">
                <a:solidFill>
                  <a:srgbClr val="FF0000"/>
                </a:solidFill>
                <a:latin typeface="Times New Roman" panose="02020603050405020304" pitchFamily="18" charset="0"/>
                <a:cs typeface="Times New Roman" panose="02020603050405020304" pitchFamily="18" charset="0"/>
              </a:rPr>
              <a:t>longer </a:t>
            </a:r>
            <a:r>
              <a:rPr lang="en-US" sz="4000" dirty="0">
                <a:latin typeface="Times New Roman" panose="02020603050405020304" pitchFamily="18" charset="0"/>
                <a:cs typeface="Times New Roman" panose="02020603050405020304" pitchFamily="18" charset="0"/>
              </a:rPr>
              <a:t>and is influenced by several </a:t>
            </a:r>
            <a:r>
              <a:rPr lang="en-US" sz="4000" dirty="0">
                <a:solidFill>
                  <a:srgbClr val="FF0000"/>
                </a:solidFill>
                <a:latin typeface="Times New Roman" panose="02020603050405020304" pitchFamily="18" charset="0"/>
                <a:cs typeface="Times New Roman" panose="02020603050405020304" pitchFamily="18" charset="0"/>
              </a:rPr>
              <a:t>extraneous factors </a:t>
            </a:r>
            <a:r>
              <a:rPr lang="en-US" sz="4000" dirty="0">
                <a:latin typeface="Times New Roman" panose="02020603050405020304" pitchFamily="18" charset="0"/>
                <a:cs typeface="Times New Roman" panose="02020603050405020304" pitchFamily="18" charset="0"/>
              </a:rPr>
              <a:t>such as the students </a:t>
            </a:r>
            <a:r>
              <a:rPr lang="en-US" sz="4000" dirty="0">
                <a:solidFill>
                  <a:srgbClr val="FF0000"/>
                </a:solidFill>
                <a:latin typeface="Times New Roman" panose="02020603050405020304" pitchFamily="18" charset="0"/>
                <a:cs typeface="Times New Roman" panose="02020603050405020304" pitchFamily="18" charset="0"/>
              </a:rPr>
              <a:t>writing skills, fluency, handwriting and speed.</a:t>
            </a:r>
            <a:r>
              <a:rPr lang="en-US" sz="4000" dirty="0">
                <a:latin typeface="Times New Roman" panose="02020603050405020304" pitchFamily="18" charset="0"/>
                <a:cs typeface="Times New Roman" panose="02020603050405020304" pitchFamily="18" charset="0"/>
              </a:rPr>
              <a:t> </a:t>
            </a:r>
          </a:p>
          <a:p>
            <a:pPr algn="l" rtl="0">
              <a:lnSpc>
                <a:spcPct val="120000"/>
              </a:lnSpc>
            </a:pPr>
            <a:r>
              <a:rPr lang="en-US" sz="4000" dirty="0">
                <a:latin typeface="Times New Roman" panose="02020603050405020304" pitchFamily="18" charset="0"/>
                <a:cs typeface="Times New Roman" panose="02020603050405020304" pitchFamily="18" charset="0"/>
              </a:rPr>
              <a:t>The student may become </a:t>
            </a:r>
            <a:r>
              <a:rPr lang="en-US" sz="4000" dirty="0">
                <a:solidFill>
                  <a:srgbClr val="FF0000"/>
                </a:solidFill>
                <a:latin typeface="Times New Roman" panose="02020603050405020304" pitchFamily="18" charset="0"/>
                <a:cs typeface="Times New Roman" panose="02020603050405020304" pitchFamily="18" charset="0"/>
              </a:rPr>
              <a:t>confused.</a:t>
            </a:r>
          </a:p>
          <a:p>
            <a:pPr algn="l" rtl="0">
              <a:lnSpc>
                <a:spcPct val="120000"/>
              </a:lnSpc>
            </a:pPr>
            <a:r>
              <a:rPr lang="en-US" sz="3800" dirty="0">
                <a:latin typeface="Times New Roman" panose="02020603050405020304" pitchFamily="18" charset="0"/>
                <a:cs typeface="Times New Roman" panose="02020603050405020304" pitchFamily="18" charset="0"/>
              </a:rPr>
              <a:t>Reduces </a:t>
            </a:r>
            <a:r>
              <a:rPr lang="en-US" sz="3800" dirty="0">
                <a:solidFill>
                  <a:srgbClr val="FF0000"/>
                </a:solidFill>
                <a:latin typeface="Times New Roman" panose="02020603050405020304" pitchFamily="18" charset="0"/>
                <a:cs typeface="Times New Roman" panose="02020603050405020304" pitchFamily="18" charset="0"/>
              </a:rPr>
              <a:t>equity and fairness.</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C8BDD779-07D3-4102-AB90-9A8C3AC784CE}"/>
                  </a:ext>
                </a:extLst>
              </p14:cNvPr>
              <p14:cNvContentPartPr/>
              <p14:nvPr/>
            </p14:nvContentPartPr>
            <p14:xfrm>
              <a:off x="1207596" y="4786196"/>
              <a:ext cx="360" cy="360"/>
            </p14:xfrm>
          </p:contentPart>
        </mc:Choice>
        <mc:Fallback xmlns="">
          <p:pic>
            <p:nvPicPr>
              <p:cNvPr id="7" name="Ink 6">
                <a:extLst>
                  <a:ext uri="{FF2B5EF4-FFF2-40B4-BE49-F238E27FC236}">
                    <a16:creationId xmlns:a16="http://schemas.microsoft.com/office/drawing/2014/main" id="{C8BDD779-07D3-4102-AB90-9A8C3AC784CE}"/>
                  </a:ext>
                </a:extLst>
              </p:cNvPr>
              <p:cNvPicPr/>
              <p:nvPr/>
            </p:nvPicPr>
            <p:blipFill>
              <a:blip r:embed="rId3"/>
              <a:stretch>
                <a:fillRect/>
              </a:stretch>
            </p:blipFill>
            <p:spPr>
              <a:xfrm>
                <a:off x="1198596" y="4777196"/>
                <a:ext cx="18000" cy="18000"/>
              </a:xfrm>
              <a:prstGeom prst="rect">
                <a:avLst/>
              </a:prstGeom>
            </p:spPr>
          </p:pic>
        </mc:Fallback>
      </mc:AlternateContent>
      <p:sp>
        <p:nvSpPr>
          <p:cNvPr id="8" name="Date Placeholder 7"/>
          <p:cNvSpPr>
            <a:spLocks noGrp="1"/>
          </p:cNvSpPr>
          <p:nvPr>
            <p:ph type="dt" sz="half" idx="10"/>
          </p:nvPr>
        </p:nvSpPr>
        <p:spPr/>
        <p:txBody>
          <a:bodyPr/>
          <a:lstStyle/>
          <a:p>
            <a:fld id="{BBD4A08F-1667-49E8-8AF9-4F7D043E789A}" type="datetime1">
              <a:rPr lang="en-US" smtClean="0"/>
              <a:t>3/13/2025</a:t>
            </a:fld>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95</a:t>
            </a:fld>
            <a:endParaRPr lang="en-US"/>
          </a:p>
        </p:txBody>
      </p:sp>
    </p:spTree>
    <p:extLst>
      <p:ext uri="{BB962C8B-B14F-4D97-AF65-F5344CB8AC3E}">
        <p14:creationId xmlns:p14="http://schemas.microsoft.com/office/powerpoint/2010/main" val="36088043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3424" y="822323"/>
            <a:ext cx="8172375" cy="788466"/>
          </a:xfrm>
        </p:spPr>
        <p:txBody>
          <a:bodyPr/>
          <a:lstStyle/>
          <a:p>
            <a:pPr algn="ctr"/>
            <a:r>
              <a:rPr lang="en-US" altLang="ru-RU" sz="3565" b="1" dirty="0">
                <a:effectLst>
                  <a:outerShdw blurRad="38100" dist="38100" dir="2700000" algn="tl">
                    <a:srgbClr val="000000">
                      <a:alpha val="43137"/>
                    </a:srgbClr>
                  </a:outerShdw>
                </a:effectLst>
              </a:rPr>
              <a:t>Suggestions for Scoring</a:t>
            </a:r>
            <a:endParaRPr lang="uk-UA" altLang="ru-RU" sz="3565" b="1" dirty="0">
              <a:effectLst>
                <a:outerShdw blurRad="38100" dist="38100" dir="2700000" algn="tl">
                  <a:srgbClr val="000000">
                    <a:alpha val="43137"/>
                  </a:srgbClr>
                </a:outerShdw>
              </a:effectLst>
            </a:endParaRPr>
          </a:p>
        </p:txBody>
      </p:sp>
      <p:graphicFrame>
        <p:nvGraphicFramePr>
          <p:cNvPr id="2" name="Diagram 1">
            <a:extLst>
              <a:ext uri="{FF2B5EF4-FFF2-40B4-BE49-F238E27FC236}">
                <a16:creationId xmlns:a16="http://schemas.microsoft.com/office/drawing/2014/main" id="{FE322F18-B979-3936-C93F-567155BEDA68}"/>
              </a:ext>
            </a:extLst>
          </p:cNvPr>
          <p:cNvGraphicFramePr/>
          <p:nvPr>
            <p:extLst>
              <p:ext uri="{D42A27DB-BD31-4B8C-83A1-F6EECF244321}">
                <p14:modId xmlns:p14="http://schemas.microsoft.com/office/powerpoint/2010/main" val="3566234427"/>
              </p:ext>
            </p:extLst>
          </p:nvPr>
        </p:nvGraphicFramePr>
        <p:xfrm>
          <a:off x="293856" y="1771220"/>
          <a:ext cx="8609765" cy="4934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990BE8B1-5362-4552-9C3B-E62E49C97671}" type="datetime1">
              <a:rPr lang="en-US" smtClean="0"/>
              <a:t>3/13/2025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96</a:t>
            </a:fld>
            <a:endParaRPr lang="en-US"/>
          </a:p>
        </p:txBody>
      </p:sp>
    </p:spTree>
    <p:extLst>
      <p:ext uri="{BB962C8B-B14F-4D97-AF65-F5344CB8AC3E}">
        <p14:creationId xmlns:p14="http://schemas.microsoft.com/office/powerpoint/2010/main" val="1268826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3424" y="822324"/>
            <a:ext cx="8096175" cy="694407"/>
          </a:xfrm>
        </p:spPr>
        <p:txBody>
          <a:bodyPr>
            <a:normAutofit fontScale="90000"/>
          </a:bodyPr>
          <a:lstStyle/>
          <a:p>
            <a:pPr algn="ctr"/>
            <a:r>
              <a:rPr lang="en-US" altLang="ru-RU" sz="4400" b="1" dirty="0">
                <a:effectLst>
                  <a:outerShdw blurRad="38100" dist="38100" dir="2700000" algn="tl">
                    <a:srgbClr val="000000">
                      <a:alpha val="43137"/>
                    </a:srgbClr>
                  </a:outerShdw>
                </a:effectLst>
              </a:rPr>
              <a:t>Suggestions for Scoring </a:t>
            </a:r>
            <a:r>
              <a:rPr lang="en-US" altLang="ru-RU" sz="4011" b="1" dirty="0" err="1">
                <a:effectLst>
                  <a:outerShdw blurRad="38100" dist="38100" dir="2700000" algn="tl">
                    <a:srgbClr val="000000">
                      <a:alpha val="43137"/>
                    </a:srgbClr>
                  </a:outerShdw>
                </a:effectLst>
              </a:rPr>
              <a:t>Cont</a:t>
            </a:r>
            <a:r>
              <a:rPr lang="en-US" altLang="ru-RU" sz="4011" b="1" dirty="0">
                <a:effectLst>
                  <a:outerShdw blurRad="38100" dist="38100" dir="2700000" algn="tl">
                    <a:srgbClr val="000000">
                      <a:alpha val="43137"/>
                    </a:srgbClr>
                  </a:outerShdw>
                </a:effectLst>
              </a:rPr>
              <a:t>….</a:t>
            </a:r>
            <a:endParaRPr lang="uk-UA" altLang="ru-RU" sz="4011" b="1" dirty="0">
              <a:effectLst>
                <a:outerShdw blurRad="38100" dist="38100" dir="2700000" algn="tl">
                  <a:srgbClr val="000000">
                    <a:alpha val="43137"/>
                  </a:srgbClr>
                </a:outerShdw>
              </a:effectLst>
            </a:endParaRPr>
          </a:p>
        </p:txBody>
      </p:sp>
      <p:graphicFrame>
        <p:nvGraphicFramePr>
          <p:cNvPr id="2" name="Diagram 1">
            <a:extLst>
              <a:ext uri="{FF2B5EF4-FFF2-40B4-BE49-F238E27FC236}">
                <a16:creationId xmlns:a16="http://schemas.microsoft.com/office/drawing/2014/main" id="{E915A5E6-BBFA-4C61-A1CE-A000359ED538}"/>
              </a:ext>
            </a:extLst>
          </p:cNvPr>
          <p:cNvGraphicFramePr/>
          <p:nvPr>
            <p:extLst>
              <p:ext uri="{D42A27DB-BD31-4B8C-83A1-F6EECF244321}">
                <p14:modId xmlns:p14="http://schemas.microsoft.com/office/powerpoint/2010/main" val="3746309085"/>
              </p:ext>
            </p:extLst>
          </p:nvPr>
        </p:nvGraphicFramePr>
        <p:xfrm>
          <a:off x="293856" y="1664266"/>
          <a:ext cx="8609765" cy="4736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F400C2A5-5120-45F7-9F06-032B08640190}" type="datetime1">
              <a:rPr lang="en-US" smtClean="0"/>
              <a:t>3/13/2025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p:spTree>
    <p:extLst>
      <p:ext uri="{BB962C8B-B14F-4D97-AF65-F5344CB8AC3E}">
        <p14:creationId xmlns:p14="http://schemas.microsoft.com/office/powerpoint/2010/main" val="17461271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3425" y="822324"/>
            <a:ext cx="8770196" cy="694407"/>
          </a:xfrm>
        </p:spPr>
        <p:txBody>
          <a:bodyPr>
            <a:normAutofit fontScale="90000"/>
          </a:bodyPr>
          <a:lstStyle/>
          <a:p>
            <a:pPr algn="ctr"/>
            <a:r>
              <a:rPr lang="en-US" altLang="ru-RU" sz="4400" b="1" dirty="0">
                <a:effectLst>
                  <a:outerShdw blurRad="38100" dist="38100" dir="2700000" algn="tl">
                    <a:srgbClr val="000000">
                      <a:alpha val="43137"/>
                    </a:srgbClr>
                  </a:outerShdw>
                </a:effectLst>
              </a:rPr>
              <a:t>Suggestions for Scoring</a:t>
            </a:r>
            <a:r>
              <a:rPr lang="ar-EG" altLang="ru-RU" sz="4400" b="1" dirty="0">
                <a:effectLst>
                  <a:outerShdw blurRad="38100" dist="38100" dir="2700000" algn="tl">
                    <a:srgbClr val="000000">
                      <a:alpha val="43137"/>
                    </a:srgbClr>
                  </a:outerShdw>
                </a:effectLst>
              </a:rPr>
              <a:t> </a:t>
            </a:r>
            <a:r>
              <a:rPr lang="en-US" altLang="ru-RU" sz="4011" b="1" dirty="0" err="1">
                <a:effectLst>
                  <a:outerShdw blurRad="38100" dist="38100" dir="2700000" algn="tl">
                    <a:srgbClr val="000000">
                      <a:alpha val="43137"/>
                    </a:srgbClr>
                  </a:outerShdw>
                </a:effectLst>
              </a:rPr>
              <a:t>Cont</a:t>
            </a:r>
            <a:r>
              <a:rPr lang="en-US" altLang="ru-RU" sz="4011" b="1" dirty="0">
                <a:effectLst>
                  <a:outerShdw blurRad="38100" dist="38100" dir="2700000" algn="tl">
                    <a:srgbClr val="000000">
                      <a:alpha val="43137"/>
                    </a:srgbClr>
                  </a:outerShdw>
                </a:effectLst>
              </a:rPr>
              <a:t>….</a:t>
            </a:r>
            <a:endParaRPr lang="uk-UA" altLang="ru-RU" sz="4011" b="1" dirty="0">
              <a:effectLst>
                <a:outerShdw blurRad="38100" dist="38100" dir="2700000" algn="tl">
                  <a:srgbClr val="000000">
                    <a:alpha val="43137"/>
                  </a:srgbClr>
                </a:outerShdw>
              </a:effectLst>
            </a:endParaRPr>
          </a:p>
        </p:txBody>
      </p:sp>
      <p:graphicFrame>
        <p:nvGraphicFramePr>
          <p:cNvPr id="2" name="Diagram 1">
            <a:extLst>
              <a:ext uri="{FF2B5EF4-FFF2-40B4-BE49-F238E27FC236}">
                <a16:creationId xmlns:a16="http://schemas.microsoft.com/office/drawing/2014/main" id="{474A6F98-B797-D1CA-F5FF-8DA3A0BE5501}"/>
              </a:ext>
            </a:extLst>
          </p:cNvPr>
          <p:cNvGraphicFramePr/>
          <p:nvPr>
            <p:extLst>
              <p:ext uri="{D42A27DB-BD31-4B8C-83A1-F6EECF244321}">
                <p14:modId xmlns:p14="http://schemas.microsoft.com/office/powerpoint/2010/main" val="2384049877"/>
              </p:ext>
            </p:extLst>
          </p:nvPr>
        </p:nvGraphicFramePr>
        <p:xfrm>
          <a:off x="293856" y="1664266"/>
          <a:ext cx="8609765" cy="4888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3459093D-1F2F-4ED0-83B8-97BBFFD3CC6B}" type="datetime1">
              <a:rPr lang="en-US" smtClean="0"/>
              <a:t>3/13/2025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98</a:t>
            </a:fld>
            <a:endParaRPr lang="en-US"/>
          </a:p>
        </p:txBody>
      </p:sp>
    </p:spTree>
    <p:extLst>
      <p:ext uri="{BB962C8B-B14F-4D97-AF65-F5344CB8AC3E}">
        <p14:creationId xmlns:p14="http://schemas.microsoft.com/office/powerpoint/2010/main" val="25831212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5000"/>
              </a:lnSpc>
              <a:spcBef>
                <a:spcPts val="0"/>
              </a:spcBef>
              <a:spcAft>
                <a:spcPts val="1000"/>
              </a:spcAft>
            </a:pPr>
            <a:br>
              <a:rPr lang="en-US" dirty="0">
                <a:latin typeface="Calibri"/>
                <a:ea typeface="Calibri"/>
                <a:cs typeface="Arial"/>
              </a:rPr>
            </a:br>
            <a:r>
              <a:rPr lang="en-US" sz="4400" b="1" dirty="0">
                <a:solidFill>
                  <a:srgbClr val="FF0000"/>
                </a:solidFill>
                <a:latin typeface="Calibri"/>
                <a:ea typeface="Calibri"/>
                <a:cs typeface="Arial"/>
              </a:rPr>
              <a:t>The Impact of AI on Teachers</a:t>
            </a:r>
            <a:br>
              <a:rPr lang="en-US" dirty="0">
                <a:latin typeface="Calibri"/>
                <a:ea typeface="Calibri"/>
                <a:cs typeface="Arial"/>
              </a:rPr>
            </a:br>
            <a:endParaRPr lang="en-US" dirty="0"/>
          </a:p>
        </p:txBody>
      </p:sp>
      <p:sp>
        <p:nvSpPr>
          <p:cNvPr id="3" name="Content Placeholder 2"/>
          <p:cNvSpPr>
            <a:spLocks noGrp="1"/>
          </p:cNvSpPr>
          <p:nvPr>
            <p:ph idx="1"/>
          </p:nvPr>
        </p:nvSpPr>
        <p:spPr>
          <a:xfrm>
            <a:off x="457200" y="1600200"/>
            <a:ext cx="8458200" cy="5029200"/>
          </a:xfrm>
        </p:spPr>
        <p:txBody>
          <a:bodyPr>
            <a:normAutofit/>
          </a:bodyPr>
          <a:lstStyle/>
          <a:p>
            <a:pPr marL="0" marR="0" algn="just">
              <a:lnSpc>
                <a:spcPct val="115000"/>
              </a:lnSpc>
              <a:spcBef>
                <a:spcPts val="0"/>
              </a:spcBef>
              <a:spcAft>
                <a:spcPts val="1000"/>
              </a:spcAft>
            </a:pPr>
            <a:r>
              <a:rPr lang="en-US" dirty="0">
                <a:latin typeface="Calibri"/>
                <a:ea typeface="Calibri"/>
                <a:cs typeface="Arial"/>
              </a:rPr>
              <a:t> </a:t>
            </a:r>
            <a:r>
              <a:rPr lang="en-US" sz="2800" dirty="0">
                <a:latin typeface="Times New Roman" panose="02020603050405020304" pitchFamily="18" charset="0"/>
                <a:ea typeface="Calibri"/>
                <a:cs typeface="Times New Roman" panose="02020603050405020304" pitchFamily="18" charset="0"/>
              </a:rPr>
              <a:t>Increased work efficiency, expanded opportunities for </a:t>
            </a:r>
            <a:r>
              <a:rPr lang="en-US" sz="2800" dirty="0">
                <a:solidFill>
                  <a:srgbClr val="FF0000"/>
                </a:solidFill>
                <a:latin typeface="Times New Roman" panose="02020603050405020304" pitchFamily="18" charset="0"/>
                <a:ea typeface="Calibri"/>
                <a:cs typeface="Times New Roman" panose="02020603050405020304" pitchFamily="18" charset="0"/>
              </a:rPr>
              <a:t>career growth</a:t>
            </a:r>
            <a:r>
              <a:rPr lang="en-US" sz="2800" dirty="0">
                <a:latin typeface="Times New Roman" panose="02020603050405020304" pitchFamily="18" charset="0"/>
                <a:ea typeface="Calibri"/>
                <a:cs typeface="Times New Roman" panose="02020603050405020304" pitchFamily="18" charset="0"/>
              </a:rPr>
              <a:t>, and an improved rate </a:t>
            </a:r>
            <a:r>
              <a:rPr lang="en-US" sz="2800" dirty="0">
                <a:solidFill>
                  <a:srgbClr val="FF0000"/>
                </a:solidFill>
                <a:latin typeface="Times New Roman" panose="02020603050405020304" pitchFamily="18" charset="0"/>
                <a:ea typeface="Calibri"/>
                <a:cs typeface="Times New Roman" panose="02020603050405020304" pitchFamily="18" charset="0"/>
              </a:rPr>
              <a:t>of innovation </a:t>
            </a:r>
            <a:r>
              <a:rPr lang="en-US" sz="2800" dirty="0">
                <a:latin typeface="Times New Roman" panose="02020603050405020304" pitchFamily="18" charset="0"/>
                <a:ea typeface="Calibri"/>
                <a:cs typeface="Times New Roman" panose="02020603050405020304" pitchFamily="18" charset="0"/>
              </a:rPr>
              <a:t>adoption. </a:t>
            </a:r>
          </a:p>
          <a:p>
            <a:pPr marL="0" marR="0" algn="just">
              <a:lnSpc>
                <a:spcPct val="115000"/>
              </a:lnSpc>
              <a:spcBef>
                <a:spcPts val="0"/>
              </a:spcBef>
              <a:spcAft>
                <a:spcPts val="1000"/>
              </a:spcAft>
            </a:pPr>
            <a:r>
              <a:rPr lang="en-US" sz="2800" dirty="0">
                <a:latin typeface="Times New Roman" panose="02020603050405020304" pitchFamily="18" charset="0"/>
                <a:ea typeface="Calibri"/>
                <a:cs typeface="Times New Roman" panose="02020603050405020304" pitchFamily="18" charset="0"/>
              </a:rPr>
              <a:t>AI makes it possible to </a:t>
            </a:r>
            <a:r>
              <a:rPr lang="en-US" sz="2800" dirty="0">
                <a:solidFill>
                  <a:srgbClr val="FF0000"/>
                </a:solidFill>
                <a:latin typeface="Times New Roman" panose="02020603050405020304" pitchFamily="18" charset="0"/>
                <a:ea typeface="Calibri"/>
                <a:cs typeface="Times New Roman" panose="02020603050405020304" pitchFamily="18" charset="0"/>
              </a:rPr>
              <a:t>automate learning activities</a:t>
            </a:r>
            <a:r>
              <a:rPr lang="en-US" sz="2800" dirty="0">
                <a:latin typeface="Times New Roman" panose="02020603050405020304" pitchFamily="18" charset="0"/>
                <a:ea typeface="Calibri"/>
                <a:cs typeface="Times New Roman" panose="02020603050405020304" pitchFamily="18" charset="0"/>
              </a:rPr>
              <a:t>. </a:t>
            </a:r>
          </a:p>
          <a:p>
            <a:pPr marL="0" marR="0" algn="just">
              <a:lnSpc>
                <a:spcPct val="115000"/>
              </a:lnSpc>
              <a:spcBef>
                <a:spcPts val="0"/>
              </a:spcBef>
              <a:spcAft>
                <a:spcPts val="1000"/>
              </a:spcAft>
            </a:pPr>
            <a:r>
              <a:rPr lang="en-US" sz="2800" dirty="0">
                <a:latin typeface="Times New Roman" panose="02020603050405020304" pitchFamily="18" charset="0"/>
                <a:ea typeface="Calibri"/>
                <a:cs typeface="Times New Roman" panose="02020603050405020304" pitchFamily="18" charset="0"/>
              </a:rPr>
              <a:t>Gives teachers the freedom to complete supplementary tasks that </a:t>
            </a:r>
            <a:r>
              <a:rPr lang="en-US" sz="2800" dirty="0">
                <a:solidFill>
                  <a:srgbClr val="FF0000"/>
                </a:solidFill>
                <a:latin typeface="Times New Roman" panose="02020603050405020304" pitchFamily="18" charset="0"/>
                <a:ea typeface="Calibri"/>
                <a:cs typeface="Times New Roman" panose="02020603050405020304" pitchFamily="18" charset="0"/>
              </a:rPr>
              <a:t>support their core activities</a:t>
            </a:r>
            <a:r>
              <a:rPr lang="en-US" sz="2800" dirty="0">
                <a:latin typeface="Times New Roman" panose="02020603050405020304" pitchFamily="18" charset="0"/>
                <a:ea typeface="Calibri"/>
                <a:cs typeface="Times New Roman" panose="02020603050405020304" pitchFamily="18" charset="0"/>
              </a:rPr>
              <a:t>.</a:t>
            </a:r>
          </a:p>
          <a:p>
            <a:pPr marL="0" marR="0" algn="just">
              <a:lnSpc>
                <a:spcPct val="115000"/>
              </a:lnSpc>
              <a:spcBef>
                <a:spcPts val="0"/>
              </a:spcBef>
              <a:spcAft>
                <a:spcPts val="1000"/>
              </a:spcAft>
            </a:pPr>
            <a:r>
              <a:rPr lang="en-US" sz="2800" dirty="0">
                <a:latin typeface="Times New Roman" panose="02020603050405020304" pitchFamily="18" charset="0"/>
                <a:ea typeface="Calibri"/>
                <a:cs typeface="Times New Roman" panose="02020603050405020304" pitchFamily="18" charset="0"/>
              </a:rPr>
              <a:t>The freedom they </a:t>
            </a:r>
            <a:r>
              <a:rPr lang="en-US" sz="2800" dirty="0">
                <a:solidFill>
                  <a:srgbClr val="FF0000"/>
                </a:solidFill>
                <a:latin typeface="Times New Roman" panose="02020603050405020304" pitchFamily="18" charset="0"/>
                <a:ea typeface="Calibri"/>
                <a:cs typeface="Times New Roman" panose="02020603050405020304" pitchFamily="18" charset="0"/>
              </a:rPr>
              <a:t>enjoy</a:t>
            </a:r>
            <a:r>
              <a:rPr lang="en-US" sz="2800" dirty="0">
                <a:latin typeface="Times New Roman" panose="02020603050405020304" pitchFamily="18" charset="0"/>
                <a:ea typeface="Calibri"/>
                <a:cs typeface="Times New Roman" panose="02020603050405020304" pitchFamily="18" charset="0"/>
              </a:rPr>
              <a:t> may be used to enhance </a:t>
            </a:r>
            <a:r>
              <a:rPr lang="en-US" sz="2800" dirty="0">
                <a:solidFill>
                  <a:srgbClr val="FF0000"/>
                </a:solidFill>
                <a:latin typeface="Times New Roman" panose="02020603050405020304" pitchFamily="18" charset="0"/>
                <a:ea typeface="Calibri"/>
                <a:cs typeface="Times New Roman" panose="02020603050405020304" pitchFamily="18" charset="0"/>
              </a:rPr>
              <a:t>creativity and innovation</a:t>
            </a:r>
            <a:r>
              <a:rPr lang="en-US" sz="2800" dirty="0">
                <a:latin typeface="Times New Roman" panose="02020603050405020304" pitchFamily="18" charset="0"/>
                <a:ea typeface="Calibri"/>
                <a:cs typeface="Times New Roman" panose="02020603050405020304" pitchFamily="18" charset="0"/>
              </a:rPr>
              <a:t> in their teaching practice. </a:t>
            </a:r>
          </a:p>
          <a:p>
            <a:endParaRPr lang="en-US" dirty="0"/>
          </a:p>
        </p:txBody>
      </p:sp>
      <p:sp>
        <p:nvSpPr>
          <p:cNvPr id="6" name="Date Placeholder 5"/>
          <p:cNvSpPr>
            <a:spLocks noGrp="1"/>
          </p:cNvSpPr>
          <p:nvPr>
            <p:ph type="dt" sz="half" idx="10"/>
          </p:nvPr>
        </p:nvSpPr>
        <p:spPr/>
        <p:txBody>
          <a:bodyPr/>
          <a:lstStyle/>
          <a:p>
            <a:fld id="{B0B110AE-157C-49EC-86A8-F93D1D565A58}" type="datetime1">
              <a:rPr lang="en-US" smtClean="0"/>
              <a:t>3/13/2025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99</a:t>
            </a:fld>
            <a:endParaRPr lang="en-US"/>
          </a:p>
        </p:txBody>
      </p:sp>
    </p:spTree>
    <p:extLst>
      <p:ext uri="{BB962C8B-B14F-4D97-AF65-F5344CB8AC3E}">
        <p14:creationId xmlns:p14="http://schemas.microsoft.com/office/powerpoint/2010/main" val="2575906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4476</TotalTime>
  <Words>6459</Words>
  <Application>Microsoft Office PowerPoint</Application>
  <PresentationFormat>On-screen Show (4:3)</PresentationFormat>
  <Paragraphs>939</Paragraphs>
  <Slides>108</Slides>
  <Notes>4</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Clarity</vt:lpstr>
      <vt:lpstr>                            Faculty of Nursing Cairo University 2024-2025 Evaluation Course-02809 Doctorate level  Second Semester  Constructive Response Items Short Answer &amp; Essay </vt:lpstr>
      <vt:lpstr>Objectives </vt:lpstr>
      <vt:lpstr>Objectives con.,</vt:lpstr>
      <vt:lpstr> Outlines </vt:lpstr>
      <vt:lpstr> Outlines con., </vt:lpstr>
      <vt:lpstr> Introduction  </vt:lpstr>
      <vt:lpstr> Introduction con.,  </vt:lpstr>
      <vt:lpstr>Definition of constructed response items </vt:lpstr>
      <vt:lpstr> Definition Short answer question </vt:lpstr>
      <vt:lpstr>Short answer questions</vt:lpstr>
      <vt:lpstr>Examples of Short answer</vt:lpstr>
      <vt:lpstr>PowerPoint Presentation</vt:lpstr>
      <vt:lpstr>PowerPoint Presentation</vt:lpstr>
      <vt:lpstr> B-Format of completion :- </vt:lpstr>
      <vt:lpstr> B-Format of completion :- </vt:lpstr>
      <vt:lpstr>B-Format of completion Con., :-</vt:lpstr>
      <vt:lpstr>B-Format of completion Con., :-</vt:lpstr>
      <vt:lpstr>B-Format of completion Con., :-</vt:lpstr>
      <vt:lpstr>For example</vt:lpstr>
      <vt:lpstr>PowerPoint Presentation</vt:lpstr>
      <vt:lpstr>Forms of Short-answer Questions </vt:lpstr>
      <vt:lpstr>  1. Definition questions  </vt:lpstr>
      <vt:lpstr> 2. Example questions </vt:lpstr>
      <vt:lpstr>  3. Explanation questions  </vt:lpstr>
      <vt:lpstr>4. Relationship questions. </vt:lpstr>
      <vt:lpstr>5. Calculation questions</vt:lpstr>
      <vt:lpstr> 6. Graphing questions </vt:lpstr>
      <vt:lpstr>PowerPoint Presentation</vt:lpstr>
      <vt:lpstr>  Guidelines for writing Short-Answer question </vt:lpstr>
      <vt:lpstr>  Example : Decide which statement is correct ?   </vt:lpstr>
      <vt:lpstr>Example:  </vt:lpstr>
      <vt:lpstr> Guidelines for writing Short-Answer question con., </vt:lpstr>
      <vt:lpstr> Guidelines for writing Short-Answer question con., </vt:lpstr>
      <vt:lpstr> Example : Decide which statement is correct ? </vt:lpstr>
      <vt:lpstr> Example :  </vt:lpstr>
      <vt:lpstr> Guidelines for writing Short-Answer question con., </vt:lpstr>
      <vt:lpstr> Guidelines for writing Short-Answer question Con., </vt:lpstr>
      <vt:lpstr> Guidelines for writing Short-Answer question con., </vt:lpstr>
      <vt:lpstr> Guidelines for writing Short-Answer question con., </vt:lpstr>
      <vt:lpstr> Guidelines for writing Short-Answer question con., </vt:lpstr>
      <vt:lpstr> Guidelines for writing Short-Answer question con., </vt:lpstr>
      <vt:lpstr> Guidelines for writing Short-Answer question con., </vt:lpstr>
      <vt:lpstr> Guidelines for writing Short-Answer question con., </vt:lpstr>
      <vt:lpstr>Guidelines for writing Short-Answer question con.,</vt:lpstr>
      <vt:lpstr> Guidelines for writing Short-Answer question con., </vt:lpstr>
      <vt:lpstr>           </vt:lpstr>
      <vt:lpstr>PowerPoint Presentation</vt:lpstr>
      <vt:lpstr>PowerPoint Presentation</vt:lpstr>
      <vt:lpstr>PowerPoint Presentation</vt:lpstr>
      <vt:lpstr> Essay Questions  </vt:lpstr>
      <vt:lpstr> Essay Questions  </vt:lpstr>
      <vt:lpstr>The key principles of constructing essay  questions</vt:lpstr>
      <vt:lpstr>The key principles of constructing essay  questions con.,</vt:lpstr>
      <vt:lpstr>The key principles of constructing essay  questions con.,</vt:lpstr>
      <vt:lpstr>Some Examples of Essay  Questions </vt:lpstr>
      <vt:lpstr>   Benefits of Essay questions  </vt:lpstr>
      <vt:lpstr>Benefits of Essay questions con.,</vt:lpstr>
      <vt:lpstr>Benefits of Essay questions con.,</vt:lpstr>
      <vt:lpstr>Issues With Essay Tests</vt:lpstr>
      <vt:lpstr>Issues with essay questions</vt:lpstr>
      <vt:lpstr>Issues with essay questions Con.,</vt:lpstr>
      <vt:lpstr>2-Unreliabilty in scoring</vt:lpstr>
      <vt:lpstr>2-Unreliabilty in scoring con.,</vt:lpstr>
      <vt:lpstr> 3- Carryover Effects </vt:lpstr>
      <vt:lpstr> 4- Halo effect </vt:lpstr>
      <vt:lpstr>5- Effect of writing ability</vt:lpstr>
      <vt:lpstr> 6- Student Choice of Items </vt:lpstr>
      <vt:lpstr> 7- Rater Drift </vt:lpstr>
      <vt:lpstr> 8- Time </vt:lpstr>
      <vt:lpstr> Types of essay question:  </vt:lpstr>
      <vt:lpstr> Example </vt:lpstr>
      <vt:lpstr> 2- Extended-Response Essay Items  </vt:lpstr>
      <vt:lpstr>PowerPoint Presentation</vt:lpstr>
      <vt:lpstr>Criteria for assessing Essay Items </vt:lpstr>
      <vt:lpstr>Criteria for assessing Essay Items, Con.,  </vt:lpstr>
      <vt:lpstr>Criteria for assessing Essay Items, Con., </vt:lpstr>
      <vt:lpstr>PowerPoint Presentation</vt:lpstr>
      <vt:lpstr>Holistic Scoring </vt:lpstr>
      <vt:lpstr> Methods of holistic scoring  </vt:lpstr>
      <vt:lpstr> 1- Relative scoring  </vt:lpstr>
      <vt:lpstr>2- Frame answer(Model) </vt:lpstr>
      <vt:lpstr>3- Holistic scoring rubric </vt:lpstr>
      <vt:lpstr>Example  Compare between respiratory acidosis and alkalosis including Definition, Causes, Mechanisms, Pathophysiology, Clinical manifestation, Diagnostic tests, Interpretations, and Interventions. </vt:lpstr>
      <vt:lpstr>Analytic Scoring  </vt:lpstr>
      <vt:lpstr>Example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 of essay item </vt:lpstr>
      <vt:lpstr>Disadvantages of essay item </vt:lpstr>
      <vt:lpstr>Suggestions for Scoring</vt:lpstr>
      <vt:lpstr>Suggestions for Scoring Cont….</vt:lpstr>
      <vt:lpstr>Suggestions for Scoring Cont….</vt:lpstr>
      <vt:lpstr> The Impact of AI on Teachers </vt:lpstr>
      <vt:lpstr>PowerPoint Presentation</vt:lpstr>
      <vt:lpstr>The Impact of AI on Students </vt:lpstr>
      <vt:lpstr>PowerPoint Presentation</vt:lpstr>
      <vt:lpstr> Summary</vt:lpstr>
      <vt:lpstr>Summary (Cont)</vt:lpstr>
      <vt:lpstr>Summary (Cont)</vt:lpstr>
      <vt:lpstr>Summary (Cont)</vt:lpstr>
      <vt:lpstr>PowerPoint Presentation</vt:lpstr>
      <vt:lpstr> Reference: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Emad hussein</dc:creator>
  <cp:lastModifiedBy>Habiba Adel Abas</cp:lastModifiedBy>
  <cp:revision>229</cp:revision>
  <dcterms:created xsi:type="dcterms:W3CDTF">2006-08-16T00:00:00Z</dcterms:created>
  <dcterms:modified xsi:type="dcterms:W3CDTF">2025-03-13T15:43:35Z</dcterms:modified>
</cp:coreProperties>
</file>